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9" r:id="rId18"/>
    <p:sldId id="280" r:id="rId19"/>
    <p:sldId id="281" r:id="rId20"/>
    <p:sldId id="263" r:id="rId21"/>
    <p:sldId id="282" r:id="rId22"/>
    <p:sldId id="283" r:id="rId23"/>
    <p:sldId id="290" r:id="rId24"/>
    <p:sldId id="284" r:id="rId25"/>
    <p:sldId id="286" r:id="rId26"/>
    <p:sldId id="287" r:id="rId27"/>
    <p:sldId id="288" r:id="rId28"/>
    <p:sldId id="289" r:id="rId29"/>
    <p:sldId id="274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758B9"/>
    <a:srgbClr val="351B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582A1-67D1-4583-A57A-9FC31C2455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009FDFB-D940-4CA4-815A-7E0B14BBA35A}">
      <dgm:prSet phldrT="[Текст]"/>
      <dgm:spPr/>
      <dgm:t>
        <a:bodyPr/>
        <a:lstStyle/>
        <a:p>
          <a:r>
            <a:rPr lang="uk-UA" dirty="0" smtClean="0"/>
            <a:t>Прийоми навчання</a:t>
          </a:r>
          <a:endParaRPr lang="ru-RU" dirty="0"/>
        </a:p>
      </dgm:t>
    </dgm:pt>
    <dgm:pt modelId="{C326E1EE-A420-45EA-852A-0AFE882B533D}" type="parTrans" cxnId="{61D1CD1B-4425-4B3D-9D87-7CCDD8F5C416}">
      <dgm:prSet/>
      <dgm:spPr/>
      <dgm:t>
        <a:bodyPr/>
        <a:lstStyle/>
        <a:p>
          <a:endParaRPr lang="ru-RU"/>
        </a:p>
      </dgm:t>
    </dgm:pt>
    <dgm:pt modelId="{889E7ECD-3819-4B5E-B4F7-5D3089136EE7}" type="sibTrans" cxnId="{61D1CD1B-4425-4B3D-9D87-7CCDD8F5C416}">
      <dgm:prSet/>
      <dgm:spPr/>
      <dgm:t>
        <a:bodyPr/>
        <a:lstStyle/>
        <a:p>
          <a:endParaRPr lang="ru-RU"/>
        </a:p>
      </dgm:t>
    </dgm:pt>
    <dgm:pt modelId="{BFBEAE82-DB13-45CE-9D69-B8C761FCD052}">
      <dgm:prSet phldrT="[Текст]"/>
      <dgm:spPr/>
      <dgm:t>
        <a:bodyPr/>
        <a:lstStyle/>
        <a:p>
          <a:r>
            <a:rPr lang="uk-UA" dirty="0" err="1" smtClean="0"/>
            <a:t>Зацікавленність</a:t>
          </a:r>
          <a:r>
            <a:rPr lang="uk-UA" dirty="0" smtClean="0"/>
            <a:t>,</a:t>
          </a:r>
        </a:p>
        <a:p>
          <a:r>
            <a:rPr lang="uk-UA" dirty="0" smtClean="0"/>
            <a:t>інтерес</a:t>
          </a:r>
          <a:endParaRPr lang="ru-RU" dirty="0"/>
        </a:p>
      </dgm:t>
    </dgm:pt>
    <dgm:pt modelId="{C34EF594-750A-4A81-A257-DF67B43CCF65}" type="parTrans" cxnId="{C1600879-3BE9-43B1-AB1D-AB353E77EE67}">
      <dgm:prSet/>
      <dgm:spPr/>
      <dgm:t>
        <a:bodyPr/>
        <a:lstStyle/>
        <a:p>
          <a:endParaRPr lang="ru-RU"/>
        </a:p>
      </dgm:t>
    </dgm:pt>
    <dgm:pt modelId="{41A59C1E-54FA-4E1F-A406-E27F2F55B48D}" type="sibTrans" cxnId="{C1600879-3BE9-43B1-AB1D-AB353E77EE67}">
      <dgm:prSet/>
      <dgm:spPr/>
      <dgm:t>
        <a:bodyPr/>
        <a:lstStyle/>
        <a:p>
          <a:endParaRPr lang="ru-RU"/>
        </a:p>
      </dgm:t>
    </dgm:pt>
    <dgm:pt modelId="{BDD3C501-6579-4D1E-B761-DC0B6CB2419B}">
      <dgm:prSet phldrT="[Текст]"/>
      <dgm:spPr/>
      <dgm:t>
        <a:bodyPr/>
        <a:lstStyle/>
        <a:p>
          <a:r>
            <a:rPr lang="uk-UA" dirty="0" smtClean="0"/>
            <a:t>Активізація розумової діяльності</a:t>
          </a:r>
          <a:endParaRPr lang="ru-RU" dirty="0"/>
        </a:p>
      </dgm:t>
    </dgm:pt>
    <dgm:pt modelId="{591FEC2D-7419-4FAD-858C-0BA6B4FD0389}" type="parTrans" cxnId="{44D02151-BE6B-489D-9933-A6B173D90FF5}">
      <dgm:prSet/>
      <dgm:spPr/>
      <dgm:t>
        <a:bodyPr/>
        <a:lstStyle/>
        <a:p>
          <a:endParaRPr lang="ru-RU"/>
        </a:p>
      </dgm:t>
    </dgm:pt>
    <dgm:pt modelId="{57BF12A7-F040-4881-A921-6C4A10C9FB21}" type="sibTrans" cxnId="{44D02151-BE6B-489D-9933-A6B173D90FF5}">
      <dgm:prSet/>
      <dgm:spPr/>
      <dgm:t>
        <a:bodyPr/>
        <a:lstStyle/>
        <a:p>
          <a:endParaRPr lang="ru-RU"/>
        </a:p>
      </dgm:t>
    </dgm:pt>
    <dgm:pt modelId="{684BF890-C0C1-4794-9ABE-507059C90C46}" type="pres">
      <dgm:prSet presAssocID="{A05582A1-67D1-4583-A57A-9FC31C245559}" presName="CompostProcess" presStyleCnt="0">
        <dgm:presLayoutVars>
          <dgm:dir/>
          <dgm:resizeHandles val="exact"/>
        </dgm:presLayoutVars>
      </dgm:prSet>
      <dgm:spPr/>
    </dgm:pt>
    <dgm:pt modelId="{F3A99160-8DD8-44C7-B99B-783E5CBDE521}" type="pres">
      <dgm:prSet presAssocID="{A05582A1-67D1-4583-A57A-9FC31C245559}" presName="arrow" presStyleLbl="bgShp" presStyleIdx="0" presStyleCnt="1"/>
      <dgm:spPr/>
    </dgm:pt>
    <dgm:pt modelId="{5AADA57F-8419-457B-BC04-3113D104C8A2}" type="pres">
      <dgm:prSet presAssocID="{A05582A1-67D1-4583-A57A-9FC31C245559}" presName="linearProcess" presStyleCnt="0"/>
      <dgm:spPr/>
    </dgm:pt>
    <dgm:pt modelId="{E048C6C0-905B-4D10-8600-263A032CC490}" type="pres">
      <dgm:prSet presAssocID="{1009FDFB-D940-4CA4-815A-7E0B14BBA35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26429-A01A-42E9-B94E-195E1F64CAEA}" type="pres">
      <dgm:prSet presAssocID="{889E7ECD-3819-4B5E-B4F7-5D3089136EE7}" presName="sibTrans" presStyleCnt="0"/>
      <dgm:spPr/>
    </dgm:pt>
    <dgm:pt modelId="{017248A9-D03F-4A4B-81A3-F0D035842220}" type="pres">
      <dgm:prSet presAssocID="{BFBEAE82-DB13-45CE-9D69-B8C761FCD05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7FF36-156C-49B3-AEFE-593704F57AE8}" type="pres">
      <dgm:prSet presAssocID="{41A59C1E-54FA-4E1F-A406-E27F2F55B48D}" presName="sibTrans" presStyleCnt="0"/>
      <dgm:spPr/>
    </dgm:pt>
    <dgm:pt modelId="{C95C40C9-B6B8-40A3-8670-4BA3386433B6}" type="pres">
      <dgm:prSet presAssocID="{BDD3C501-6579-4D1E-B761-DC0B6CB2419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02151-BE6B-489D-9933-A6B173D90FF5}" srcId="{A05582A1-67D1-4583-A57A-9FC31C245559}" destId="{BDD3C501-6579-4D1E-B761-DC0B6CB2419B}" srcOrd="2" destOrd="0" parTransId="{591FEC2D-7419-4FAD-858C-0BA6B4FD0389}" sibTransId="{57BF12A7-F040-4881-A921-6C4A10C9FB21}"/>
    <dgm:cxn modelId="{77B45108-142E-4490-A0EB-5FC3DBE96651}" type="presOf" srcId="{A05582A1-67D1-4583-A57A-9FC31C245559}" destId="{684BF890-C0C1-4794-9ABE-507059C90C46}" srcOrd="0" destOrd="0" presId="urn:microsoft.com/office/officeart/2005/8/layout/hProcess9"/>
    <dgm:cxn modelId="{C1600879-3BE9-43B1-AB1D-AB353E77EE67}" srcId="{A05582A1-67D1-4583-A57A-9FC31C245559}" destId="{BFBEAE82-DB13-45CE-9D69-B8C761FCD052}" srcOrd="1" destOrd="0" parTransId="{C34EF594-750A-4A81-A257-DF67B43CCF65}" sibTransId="{41A59C1E-54FA-4E1F-A406-E27F2F55B48D}"/>
    <dgm:cxn modelId="{C2C75DF9-C858-4994-AE77-4393AB144390}" type="presOf" srcId="{BFBEAE82-DB13-45CE-9D69-B8C761FCD052}" destId="{017248A9-D03F-4A4B-81A3-F0D035842220}" srcOrd="0" destOrd="0" presId="urn:microsoft.com/office/officeart/2005/8/layout/hProcess9"/>
    <dgm:cxn modelId="{61D1CD1B-4425-4B3D-9D87-7CCDD8F5C416}" srcId="{A05582A1-67D1-4583-A57A-9FC31C245559}" destId="{1009FDFB-D940-4CA4-815A-7E0B14BBA35A}" srcOrd="0" destOrd="0" parTransId="{C326E1EE-A420-45EA-852A-0AFE882B533D}" sibTransId="{889E7ECD-3819-4B5E-B4F7-5D3089136EE7}"/>
    <dgm:cxn modelId="{18C644EA-F2EF-4923-8226-95484E735E41}" type="presOf" srcId="{BDD3C501-6579-4D1E-B761-DC0B6CB2419B}" destId="{C95C40C9-B6B8-40A3-8670-4BA3386433B6}" srcOrd="0" destOrd="0" presId="urn:microsoft.com/office/officeart/2005/8/layout/hProcess9"/>
    <dgm:cxn modelId="{6A04D93D-844C-401F-AB57-8C46EC105086}" type="presOf" srcId="{1009FDFB-D940-4CA4-815A-7E0B14BBA35A}" destId="{E048C6C0-905B-4D10-8600-263A032CC490}" srcOrd="0" destOrd="0" presId="urn:microsoft.com/office/officeart/2005/8/layout/hProcess9"/>
    <dgm:cxn modelId="{90567C2F-2FFD-4FAB-9CBE-5C0C37171ACC}" type="presParOf" srcId="{684BF890-C0C1-4794-9ABE-507059C90C46}" destId="{F3A99160-8DD8-44C7-B99B-783E5CBDE521}" srcOrd="0" destOrd="0" presId="urn:microsoft.com/office/officeart/2005/8/layout/hProcess9"/>
    <dgm:cxn modelId="{622BD5F4-C0A7-4C6E-A9ED-1D790D28A1BE}" type="presParOf" srcId="{684BF890-C0C1-4794-9ABE-507059C90C46}" destId="{5AADA57F-8419-457B-BC04-3113D104C8A2}" srcOrd="1" destOrd="0" presId="urn:microsoft.com/office/officeart/2005/8/layout/hProcess9"/>
    <dgm:cxn modelId="{30DDA3A1-150D-44A3-AEB7-FCF4A0B19C8D}" type="presParOf" srcId="{5AADA57F-8419-457B-BC04-3113D104C8A2}" destId="{E048C6C0-905B-4D10-8600-263A032CC490}" srcOrd="0" destOrd="0" presId="urn:microsoft.com/office/officeart/2005/8/layout/hProcess9"/>
    <dgm:cxn modelId="{7FABA57E-FF01-4769-9895-527E7188AB97}" type="presParOf" srcId="{5AADA57F-8419-457B-BC04-3113D104C8A2}" destId="{41126429-A01A-42E9-B94E-195E1F64CAEA}" srcOrd="1" destOrd="0" presId="urn:microsoft.com/office/officeart/2005/8/layout/hProcess9"/>
    <dgm:cxn modelId="{F72875B9-ACC8-4ACF-9C76-C0E261B7E0D9}" type="presParOf" srcId="{5AADA57F-8419-457B-BC04-3113D104C8A2}" destId="{017248A9-D03F-4A4B-81A3-F0D035842220}" srcOrd="2" destOrd="0" presId="urn:microsoft.com/office/officeart/2005/8/layout/hProcess9"/>
    <dgm:cxn modelId="{29156CC3-6703-49F4-9896-594D7C7480D5}" type="presParOf" srcId="{5AADA57F-8419-457B-BC04-3113D104C8A2}" destId="{F217FF36-156C-49B3-AEFE-593704F57AE8}" srcOrd="3" destOrd="0" presId="urn:microsoft.com/office/officeart/2005/8/layout/hProcess9"/>
    <dgm:cxn modelId="{4AB3D75C-5288-472D-A78C-B01BDDEEDDAF}" type="presParOf" srcId="{5AADA57F-8419-457B-BC04-3113D104C8A2}" destId="{C95C40C9-B6B8-40A3-8670-4BA3386433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60E37-F836-43F1-8418-F081DB7844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80937-2979-411A-8313-68C72D5A1000}">
      <dgm:prSet phldrT="[Текст]" phldr="1"/>
      <dgm:spPr/>
      <dgm:t>
        <a:bodyPr/>
        <a:lstStyle/>
        <a:p>
          <a:endParaRPr lang="ru-RU"/>
        </a:p>
      </dgm:t>
    </dgm:pt>
    <dgm:pt modelId="{C561B614-9947-4FD2-90A7-33D9939AF7DF}" type="parTrans" cxnId="{5642DB0B-E911-400B-AF54-E27FEF4301E2}">
      <dgm:prSet/>
      <dgm:spPr/>
      <dgm:t>
        <a:bodyPr/>
        <a:lstStyle/>
        <a:p>
          <a:endParaRPr lang="ru-RU"/>
        </a:p>
      </dgm:t>
    </dgm:pt>
    <dgm:pt modelId="{3516FA02-5C74-4E33-9785-8FD28C9B5AB5}" type="sibTrans" cxnId="{5642DB0B-E911-400B-AF54-E27FEF4301E2}">
      <dgm:prSet/>
      <dgm:spPr/>
      <dgm:t>
        <a:bodyPr/>
        <a:lstStyle/>
        <a:p>
          <a:endParaRPr lang="ru-RU"/>
        </a:p>
      </dgm:t>
    </dgm:pt>
    <dgm:pt modelId="{5924B2C2-AC43-4063-BBF7-12CB6EE80D40}">
      <dgm:prSet phldrT="[Текст]" custT="1"/>
      <dgm:spPr/>
      <dgm:t>
        <a:bodyPr/>
        <a:lstStyle/>
        <a:p>
          <a:r>
            <a:rPr lang="uk-UA" sz="2400" b="1" dirty="0" smtClean="0"/>
            <a:t>Забезпечити легкість сприйняття інформації</a:t>
          </a:r>
          <a:endParaRPr lang="ru-RU" sz="2400" b="1" dirty="0"/>
        </a:p>
      </dgm:t>
    </dgm:pt>
    <dgm:pt modelId="{15B2DBA7-99F1-418D-B507-29CF5716C83E}" type="parTrans" cxnId="{9C85ED7F-7DBF-40D6-AFB5-2638CFB36E49}">
      <dgm:prSet/>
      <dgm:spPr/>
      <dgm:t>
        <a:bodyPr/>
        <a:lstStyle/>
        <a:p>
          <a:endParaRPr lang="ru-RU"/>
        </a:p>
      </dgm:t>
    </dgm:pt>
    <dgm:pt modelId="{A6A38E3A-BD99-4C97-8432-A8F9200CDE0E}" type="sibTrans" cxnId="{9C85ED7F-7DBF-40D6-AFB5-2638CFB36E49}">
      <dgm:prSet/>
      <dgm:spPr/>
      <dgm:t>
        <a:bodyPr/>
        <a:lstStyle/>
        <a:p>
          <a:endParaRPr lang="ru-RU"/>
        </a:p>
      </dgm:t>
    </dgm:pt>
    <dgm:pt modelId="{E98FDA0B-AD5F-44DF-A02C-29A7367FE729}">
      <dgm:prSet phldrT="[Текст]" phldr="1"/>
      <dgm:spPr/>
      <dgm:t>
        <a:bodyPr/>
        <a:lstStyle/>
        <a:p>
          <a:endParaRPr lang="ru-RU"/>
        </a:p>
      </dgm:t>
    </dgm:pt>
    <dgm:pt modelId="{B037FEEC-1236-45CC-AC15-0582B72861D6}" type="parTrans" cxnId="{4C852265-8E64-4C0C-9047-B2D93ABFB686}">
      <dgm:prSet/>
      <dgm:spPr/>
      <dgm:t>
        <a:bodyPr/>
        <a:lstStyle/>
        <a:p>
          <a:endParaRPr lang="ru-RU"/>
        </a:p>
      </dgm:t>
    </dgm:pt>
    <dgm:pt modelId="{5882BD87-8D3E-4CCF-804A-938F8B70F38C}" type="sibTrans" cxnId="{4C852265-8E64-4C0C-9047-B2D93ABFB686}">
      <dgm:prSet/>
      <dgm:spPr/>
      <dgm:t>
        <a:bodyPr/>
        <a:lstStyle/>
        <a:p>
          <a:endParaRPr lang="ru-RU"/>
        </a:p>
      </dgm:t>
    </dgm:pt>
    <dgm:pt modelId="{C5DFF7BA-DB5B-499E-BD1A-B00EED41DF90}">
      <dgm:prSet phldrT="[Текст]" custT="1"/>
      <dgm:spPr/>
      <dgm:t>
        <a:bodyPr/>
        <a:lstStyle/>
        <a:p>
          <a:r>
            <a:rPr lang="uk-UA" sz="2400" b="1" dirty="0" smtClean="0"/>
            <a:t>Знайти індивідуальний підхід</a:t>
          </a:r>
          <a:endParaRPr lang="ru-RU" sz="2400" b="1" dirty="0"/>
        </a:p>
      </dgm:t>
    </dgm:pt>
    <dgm:pt modelId="{4C2EE170-FE29-4DDE-A519-DD12435BE03D}" type="parTrans" cxnId="{343CADB7-9598-4E42-A6D8-C490A7F3542D}">
      <dgm:prSet/>
      <dgm:spPr/>
      <dgm:t>
        <a:bodyPr/>
        <a:lstStyle/>
        <a:p>
          <a:endParaRPr lang="ru-RU"/>
        </a:p>
      </dgm:t>
    </dgm:pt>
    <dgm:pt modelId="{8AACF1FD-5369-4215-920D-5AD5B03BED94}" type="sibTrans" cxnId="{343CADB7-9598-4E42-A6D8-C490A7F3542D}">
      <dgm:prSet/>
      <dgm:spPr/>
      <dgm:t>
        <a:bodyPr/>
        <a:lstStyle/>
        <a:p>
          <a:endParaRPr lang="ru-RU"/>
        </a:p>
      </dgm:t>
    </dgm:pt>
    <dgm:pt modelId="{0BA211B6-4CB1-419F-9983-E2BEBC81790E}">
      <dgm:prSet phldrT="[Текст]" custT="1"/>
      <dgm:spPr/>
      <dgm:t>
        <a:bodyPr/>
        <a:lstStyle/>
        <a:p>
          <a:r>
            <a:rPr lang="uk-UA" sz="2400" b="1" dirty="0" smtClean="0"/>
            <a:t>Сприяє кращому оцінюванню знань</a:t>
          </a:r>
          <a:endParaRPr lang="ru-RU" sz="2400" b="1" dirty="0"/>
        </a:p>
      </dgm:t>
    </dgm:pt>
    <dgm:pt modelId="{8488BDF0-B23F-4744-9BF5-805CE125E34F}" type="parTrans" cxnId="{AE9F19F1-0ACB-4CF9-A0D9-E0E709FFED34}">
      <dgm:prSet/>
      <dgm:spPr/>
      <dgm:t>
        <a:bodyPr/>
        <a:lstStyle/>
        <a:p>
          <a:endParaRPr lang="ru-RU"/>
        </a:p>
      </dgm:t>
    </dgm:pt>
    <dgm:pt modelId="{195BA576-5E2F-457D-9A06-9EC1DFC95E12}" type="sibTrans" cxnId="{AE9F19F1-0ACB-4CF9-A0D9-E0E709FFED34}">
      <dgm:prSet/>
      <dgm:spPr/>
      <dgm:t>
        <a:bodyPr/>
        <a:lstStyle/>
        <a:p>
          <a:endParaRPr lang="ru-RU"/>
        </a:p>
      </dgm:t>
    </dgm:pt>
    <dgm:pt modelId="{BAEEEE6E-E8C9-401D-99EF-5DC068A970D0}">
      <dgm:prSet phldrT="[Текст]" phldr="1"/>
      <dgm:spPr/>
      <dgm:t>
        <a:bodyPr/>
        <a:lstStyle/>
        <a:p>
          <a:endParaRPr lang="ru-RU"/>
        </a:p>
      </dgm:t>
    </dgm:pt>
    <dgm:pt modelId="{03071265-4312-46BF-B9A3-29D9C5EF65B4}" type="parTrans" cxnId="{1B789C3A-7531-4F17-8C08-530D9A9BB563}">
      <dgm:prSet/>
      <dgm:spPr/>
      <dgm:t>
        <a:bodyPr/>
        <a:lstStyle/>
        <a:p>
          <a:endParaRPr lang="ru-RU"/>
        </a:p>
      </dgm:t>
    </dgm:pt>
    <dgm:pt modelId="{EA8AEFEF-DE64-429D-B260-6EB7E9BF77EB}" type="sibTrans" cxnId="{1B789C3A-7531-4F17-8C08-530D9A9BB563}">
      <dgm:prSet/>
      <dgm:spPr/>
      <dgm:t>
        <a:bodyPr/>
        <a:lstStyle/>
        <a:p>
          <a:endParaRPr lang="ru-RU"/>
        </a:p>
      </dgm:t>
    </dgm:pt>
    <dgm:pt modelId="{056A06C0-5A1C-4AA5-A1D8-FC0095E71025}">
      <dgm:prSet phldrT="[Текст]" custT="1"/>
      <dgm:spPr/>
      <dgm:t>
        <a:bodyPr/>
        <a:lstStyle/>
        <a:p>
          <a:pPr algn="l"/>
          <a:r>
            <a:rPr lang="uk-UA" sz="2400" b="1" dirty="0" smtClean="0"/>
            <a:t>Зробити навчання мобільним,диференційованим та індивідуальним</a:t>
          </a:r>
          <a:endParaRPr lang="ru-RU" sz="2400" b="1" dirty="0"/>
        </a:p>
      </dgm:t>
    </dgm:pt>
    <dgm:pt modelId="{5DB8E84E-D528-498C-82DC-5E5168CD50EC}" type="parTrans" cxnId="{809F3CEA-888A-4482-B5F2-806CC462252A}">
      <dgm:prSet/>
      <dgm:spPr/>
      <dgm:t>
        <a:bodyPr/>
        <a:lstStyle/>
        <a:p>
          <a:endParaRPr lang="ru-RU"/>
        </a:p>
      </dgm:t>
    </dgm:pt>
    <dgm:pt modelId="{F0234DCB-B12C-4DBA-ABFB-9E7CFDB3648A}" type="sibTrans" cxnId="{809F3CEA-888A-4482-B5F2-806CC462252A}">
      <dgm:prSet/>
      <dgm:spPr/>
      <dgm:t>
        <a:bodyPr/>
        <a:lstStyle/>
        <a:p>
          <a:endParaRPr lang="ru-RU"/>
        </a:p>
      </dgm:t>
    </dgm:pt>
    <dgm:pt modelId="{F22AD6DD-D62C-4807-A9BC-C0AF8D6D29AC}">
      <dgm:prSet phldrT="[Текст]" custT="1"/>
      <dgm:spPr/>
      <dgm:t>
        <a:bodyPr/>
        <a:lstStyle/>
        <a:p>
          <a:pPr algn="l"/>
          <a:r>
            <a:rPr lang="uk-UA" sz="2400" b="1" dirty="0" smtClean="0"/>
            <a:t>Навчити освоювати, перетворювати і використовувати  інформацію</a:t>
          </a:r>
          <a:endParaRPr lang="ru-RU" sz="2400" b="1" dirty="0"/>
        </a:p>
      </dgm:t>
    </dgm:pt>
    <dgm:pt modelId="{C6589F98-7AF9-4D7A-A978-FAFEE4F66AC5}" type="parTrans" cxnId="{B5B37B07-2A56-475D-BC0B-A2827859B218}">
      <dgm:prSet/>
      <dgm:spPr/>
      <dgm:t>
        <a:bodyPr/>
        <a:lstStyle/>
        <a:p>
          <a:endParaRPr lang="ru-RU"/>
        </a:p>
      </dgm:t>
    </dgm:pt>
    <dgm:pt modelId="{6BC2443C-7F4D-4A5D-99F7-3D4088A275C7}" type="sibTrans" cxnId="{B5B37B07-2A56-475D-BC0B-A2827859B218}">
      <dgm:prSet/>
      <dgm:spPr/>
      <dgm:t>
        <a:bodyPr/>
        <a:lstStyle/>
        <a:p>
          <a:endParaRPr lang="ru-RU"/>
        </a:p>
      </dgm:t>
    </dgm:pt>
    <dgm:pt modelId="{D17F04F0-D8B9-4A13-A04E-A3457BCF5A66}" type="pres">
      <dgm:prSet presAssocID="{16A60E37-F836-43F1-8418-F081DB7844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D0C31-6BA0-463D-80DE-9A3B34E59024}" type="pres">
      <dgm:prSet presAssocID="{A5F80937-2979-411A-8313-68C72D5A1000}" presName="composite" presStyleCnt="0"/>
      <dgm:spPr/>
    </dgm:pt>
    <dgm:pt modelId="{0074204F-AEEF-45AB-B6B3-9A855020EAE3}" type="pres">
      <dgm:prSet presAssocID="{A5F80937-2979-411A-8313-68C72D5A10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BF9B7-422A-44FE-A3BB-E444F38A5F5D}" type="pres">
      <dgm:prSet presAssocID="{A5F80937-2979-411A-8313-68C72D5A10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14352-2752-4857-A10A-35B260F8B1EA}" type="pres">
      <dgm:prSet presAssocID="{3516FA02-5C74-4E33-9785-8FD28C9B5AB5}" presName="sp" presStyleCnt="0"/>
      <dgm:spPr/>
    </dgm:pt>
    <dgm:pt modelId="{64100F80-4A9B-45B1-8AF9-0770A8A11FCF}" type="pres">
      <dgm:prSet presAssocID="{E98FDA0B-AD5F-44DF-A02C-29A7367FE729}" presName="composite" presStyleCnt="0"/>
      <dgm:spPr/>
    </dgm:pt>
    <dgm:pt modelId="{D105670E-69D9-4333-BCA0-C83A225F072C}" type="pres">
      <dgm:prSet presAssocID="{E98FDA0B-AD5F-44DF-A02C-29A7367FE7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BF680-5A69-4AC2-911C-53D2B1D914D0}" type="pres">
      <dgm:prSet presAssocID="{E98FDA0B-AD5F-44DF-A02C-29A7367FE7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FB72-70B9-45BA-9FD5-2E580E948E4A}" type="pres">
      <dgm:prSet presAssocID="{5882BD87-8D3E-4CCF-804A-938F8B70F38C}" presName="sp" presStyleCnt="0"/>
      <dgm:spPr/>
    </dgm:pt>
    <dgm:pt modelId="{2185EF86-9460-4676-B0C8-CC9A69C0CC07}" type="pres">
      <dgm:prSet presAssocID="{BAEEEE6E-E8C9-401D-99EF-5DC068A970D0}" presName="composite" presStyleCnt="0"/>
      <dgm:spPr/>
    </dgm:pt>
    <dgm:pt modelId="{ECE6DE93-3C9D-48D9-80BD-8DF82F174E35}" type="pres">
      <dgm:prSet presAssocID="{BAEEEE6E-E8C9-401D-99EF-5DC068A970D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A4DD8-7AED-4FE8-816C-BDC5D55AF355}" type="pres">
      <dgm:prSet presAssocID="{BAEEEE6E-E8C9-401D-99EF-5DC068A970D0}" presName="descendantText" presStyleLbl="alignAcc1" presStyleIdx="2" presStyleCnt="3" custScaleY="191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99C8C-AF47-4D53-B6C2-263A3EFF69A9}" type="presOf" srcId="{0BA211B6-4CB1-419F-9983-E2BEBC81790E}" destId="{462BF680-5A69-4AC2-911C-53D2B1D914D0}" srcOrd="0" destOrd="1" presId="urn:microsoft.com/office/officeart/2005/8/layout/chevron2"/>
    <dgm:cxn modelId="{809F3CEA-888A-4482-B5F2-806CC462252A}" srcId="{BAEEEE6E-E8C9-401D-99EF-5DC068A970D0}" destId="{056A06C0-5A1C-4AA5-A1D8-FC0095E71025}" srcOrd="0" destOrd="0" parTransId="{5DB8E84E-D528-498C-82DC-5E5168CD50EC}" sibTransId="{F0234DCB-B12C-4DBA-ABFB-9E7CFDB3648A}"/>
    <dgm:cxn modelId="{9C85ED7F-7DBF-40D6-AFB5-2638CFB36E49}" srcId="{A5F80937-2979-411A-8313-68C72D5A1000}" destId="{5924B2C2-AC43-4063-BBF7-12CB6EE80D40}" srcOrd="0" destOrd="0" parTransId="{15B2DBA7-99F1-418D-B507-29CF5716C83E}" sibTransId="{A6A38E3A-BD99-4C97-8432-A8F9200CDE0E}"/>
    <dgm:cxn modelId="{5642DB0B-E911-400B-AF54-E27FEF4301E2}" srcId="{16A60E37-F836-43F1-8418-F081DB7844E6}" destId="{A5F80937-2979-411A-8313-68C72D5A1000}" srcOrd="0" destOrd="0" parTransId="{C561B614-9947-4FD2-90A7-33D9939AF7DF}" sibTransId="{3516FA02-5C74-4E33-9785-8FD28C9B5AB5}"/>
    <dgm:cxn modelId="{98173E98-80D7-4B8C-A58E-188067C8DB49}" type="presOf" srcId="{16A60E37-F836-43F1-8418-F081DB7844E6}" destId="{D17F04F0-D8B9-4A13-A04E-A3457BCF5A66}" srcOrd="0" destOrd="0" presId="urn:microsoft.com/office/officeart/2005/8/layout/chevron2"/>
    <dgm:cxn modelId="{343CADB7-9598-4E42-A6D8-C490A7F3542D}" srcId="{E98FDA0B-AD5F-44DF-A02C-29A7367FE729}" destId="{C5DFF7BA-DB5B-499E-BD1A-B00EED41DF90}" srcOrd="0" destOrd="0" parTransId="{4C2EE170-FE29-4DDE-A519-DD12435BE03D}" sibTransId="{8AACF1FD-5369-4215-920D-5AD5B03BED94}"/>
    <dgm:cxn modelId="{B964EA82-2C9F-47E3-841F-2AA39EED554E}" type="presOf" srcId="{BAEEEE6E-E8C9-401D-99EF-5DC068A970D0}" destId="{ECE6DE93-3C9D-48D9-80BD-8DF82F174E35}" srcOrd="0" destOrd="0" presId="urn:microsoft.com/office/officeart/2005/8/layout/chevron2"/>
    <dgm:cxn modelId="{B5B37B07-2A56-475D-BC0B-A2827859B218}" srcId="{BAEEEE6E-E8C9-401D-99EF-5DC068A970D0}" destId="{F22AD6DD-D62C-4807-A9BC-C0AF8D6D29AC}" srcOrd="1" destOrd="0" parTransId="{C6589F98-7AF9-4D7A-A978-FAFEE4F66AC5}" sibTransId="{6BC2443C-7F4D-4A5D-99F7-3D4088A275C7}"/>
    <dgm:cxn modelId="{0B446F0C-03DD-4E4F-8B96-9DD5522C28B5}" type="presOf" srcId="{A5F80937-2979-411A-8313-68C72D5A1000}" destId="{0074204F-AEEF-45AB-B6B3-9A855020EAE3}" srcOrd="0" destOrd="0" presId="urn:microsoft.com/office/officeart/2005/8/layout/chevron2"/>
    <dgm:cxn modelId="{AE9F19F1-0ACB-4CF9-A0D9-E0E709FFED34}" srcId="{E98FDA0B-AD5F-44DF-A02C-29A7367FE729}" destId="{0BA211B6-4CB1-419F-9983-E2BEBC81790E}" srcOrd="1" destOrd="0" parTransId="{8488BDF0-B23F-4744-9BF5-805CE125E34F}" sibTransId="{195BA576-5E2F-457D-9A06-9EC1DFC95E12}"/>
    <dgm:cxn modelId="{1B789C3A-7531-4F17-8C08-530D9A9BB563}" srcId="{16A60E37-F836-43F1-8418-F081DB7844E6}" destId="{BAEEEE6E-E8C9-401D-99EF-5DC068A970D0}" srcOrd="2" destOrd="0" parTransId="{03071265-4312-46BF-B9A3-29D9C5EF65B4}" sibTransId="{EA8AEFEF-DE64-429D-B260-6EB7E9BF77EB}"/>
    <dgm:cxn modelId="{82FBCF36-B66C-467B-ABDF-65022FC7E93D}" type="presOf" srcId="{C5DFF7BA-DB5B-499E-BD1A-B00EED41DF90}" destId="{462BF680-5A69-4AC2-911C-53D2B1D914D0}" srcOrd="0" destOrd="0" presId="urn:microsoft.com/office/officeart/2005/8/layout/chevron2"/>
    <dgm:cxn modelId="{0E3E3A25-CF1F-4687-BE3C-1FB6E1D201F6}" type="presOf" srcId="{056A06C0-5A1C-4AA5-A1D8-FC0095E71025}" destId="{638A4DD8-7AED-4FE8-816C-BDC5D55AF355}" srcOrd="0" destOrd="0" presId="urn:microsoft.com/office/officeart/2005/8/layout/chevron2"/>
    <dgm:cxn modelId="{4C852265-8E64-4C0C-9047-B2D93ABFB686}" srcId="{16A60E37-F836-43F1-8418-F081DB7844E6}" destId="{E98FDA0B-AD5F-44DF-A02C-29A7367FE729}" srcOrd="1" destOrd="0" parTransId="{B037FEEC-1236-45CC-AC15-0582B72861D6}" sibTransId="{5882BD87-8D3E-4CCF-804A-938F8B70F38C}"/>
    <dgm:cxn modelId="{8E6B5331-28B1-4F7D-9623-9B9FB6AE4E8E}" type="presOf" srcId="{E98FDA0B-AD5F-44DF-A02C-29A7367FE729}" destId="{D105670E-69D9-4333-BCA0-C83A225F072C}" srcOrd="0" destOrd="0" presId="urn:microsoft.com/office/officeart/2005/8/layout/chevron2"/>
    <dgm:cxn modelId="{65BE4B9A-19C1-4805-A940-67859CAA6F48}" type="presOf" srcId="{5924B2C2-AC43-4063-BBF7-12CB6EE80D40}" destId="{94EBF9B7-422A-44FE-A3BB-E444F38A5F5D}" srcOrd="0" destOrd="0" presId="urn:microsoft.com/office/officeart/2005/8/layout/chevron2"/>
    <dgm:cxn modelId="{578529BE-5C02-4A43-B9B0-938D5F2B6F8C}" type="presOf" srcId="{F22AD6DD-D62C-4807-A9BC-C0AF8D6D29AC}" destId="{638A4DD8-7AED-4FE8-816C-BDC5D55AF355}" srcOrd="0" destOrd="1" presId="urn:microsoft.com/office/officeart/2005/8/layout/chevron2"/>
    <dgm:cxn modelId="{77082AEA-C9AE-4EC7-BC0B-F181141C5B79}" type="presParOf" srcId="{D17F04F0-D8B9-4A13-A04E-A3457BCF5A66}" destId="{602D0C31-6BA0-463D-80DE-9A3B34E59024}" srcOrd="0" destOrd="0" presId="urn:microsoft.com/office/officeart/2005/8/layout/chevron2"/>
    <dgm:cxn modelId="{52D15A15-C1E2-4AFE-8225-0E99C589355B}" type="presParOf" srcId="{602D0C31-6BA0-463D-80DE-9A3B34E59024}" destId="{0074204F-AEEF-45AB-B6B3-9A855020EAE3}" srcOrd="0" destOrd="0" presId="urn:microsoft.com/office/officeart/2005/8/layout/chevron2"/>
    <dgm:cxn modelId="{1DA1B2FA-DAC0-44C1-BC20-89D2D7B232D6}" type="presParOf" srcId="{602D0C31-6BA0-463D-80DE-9A3B34E59024}" destId="{94EBF9B7-422A-44FE-A3BB-E444F38A5F5D}" srcOrd="1" destOrd="0" presId="urn:microsoft.com/office/officeart/2005/8/layout/chevron2"/>
    <dgm:cxn modelId="{4061AA1E-7BAE-4918-B03F-7E198645A3E6}" type="presParOf" srcId="{D17F04F0-D8B9-4A13-A04E-A3457BCF5A66}" destId="{75714352-2752-4857-A10A-35B260F8B1EA}" srcOrd="1" destOrd="0" presId="urn:microsoft.com/office/officeart/2005/8/layout/chevron2"/>
    <dgm:cxn modelId="{9C96A81D-D4C1-47A6-9711-44EA7206E884}" type="presParOf" srcId="{D17F04F0-D8B9-4A13-A04E-A3457BCF5A66}" destId="{64100F80-4A9B-45B1-8AF9-0770A8A11FCF}" srcOrd="2" destOrd="0" presId="urn:microsoft.com/office/officeart/2005/8/layout/chevron2"/>
    <dgm:cxn modelId="{9256A696-5A2E-41A8-BD3C-7DD72D5C094F}" type="presParOf" srcId="{64100F80-4A9B-45B1-8AF9-0770A8A11FCF}" destId="{D105670E-69D9-4333-BCA0-C83A225F072C}" srcOrd="0" destOrd="0" presId="urn:microsoft.com/office/officeart/2005/8/layout/chevron2"/>
    <dgm:cxn modelId="{8F82EBF2-CE59-4507-A630-69A635D8C89C}" type="presParOf" srcId="{64100F80-4A9B-45B1-8AF9-0770A8A11FCF}" destId="{462BF680-5A69-4AC2-911C-53D2B1D914D0}" srcOrd="1" destOrd="0" presId="urn:microsoft.com/office/officeart/2005/8/layout/chevron2"/>
    <dgm:cxn modelId="{D2624A4D-A28C-4001-8507-2D6692CFF230}" type="presParOf" srcId="{D17F04F0-D8B9-4A13-A04E-A3457BCF5A66}" destId="{ED2DFB72-70B9-45BA-9FD5-2E580E948E4A}" srcOrd="3" destOrd="0" presId="urn:microsoft.com/office/officeart/2005/8/layout/chevron2"/>
    <dgm:cxn modelId="{A62628BE-BC2E-46A9-8ADD-BD27258F4D1F}" type="presParOf" srcId="{D17F04F0-D8B9-4A13-A04E-A3457BCF5A66}" destId="{2185EF86-9460-4676-B0C8-CC9A69C0CC07}" srcOrd="4" destOrd="0" presId="urn:microsoft.com/office/officeart/2005/8/layout/chevron2"/>
    <dgm:cxn modelId="{F8D1F9D8-63BB-48F2-A88D-23393B4B4AC7}" type="presParOf" srcId="{2185EF86-9460-4676-B0C8-CC9A69C0CC07}" destId="{ECE6DE93-3C9D-48D9-80BD-8DF82F174E35}" srcOrd="0" destOrd="0" presId="urn:microsoft.com/office/officeart/2005/8/layout/chevron2"/>
    <dgm:cxn modelId="{D675F4FA-7093-40F0-B0C3-12399B80AFBC}" type="presParOf" srcId="{2185EF86-9460-4676-B0C8-CC9A69C0CC07}" destId="{638A4DD8-7AED-4FE8-816C-BDC5D55AF3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A99160-8DD8-44C7-B99B-783E5CBDE521}">
      <dsp:nvSpPr>
        <dsp:cNvPr id="0" name=""/>
        <dsp:cNvSpPr/>
      </dsp:nvSpPr>
      <dsp:spPr>
        <a:xfrm>
          <a:off x="617219" y="0"/>
          <a:ext cx="6995160" cy="55388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8C6C0-905B-4D10-8600-263A032CC490}">
      <dsp:nvSpPr>
        <dsp:cNvPr id="0" name=""/>
        <dsp:cNvSpPr/>
      </dsp:nvSpPr>
      <dsp:spPr>
        <a:xfrm>
          <a:off x="6027" y="1661641"/>
          <a:ext cx="2648902" cy="2215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Прийоми навчання</a:t>
          </a:r>
          <a:endParaRPr lang="ru-RU" sz="2300" kern="1200" dirty="0"/>
        </a:p>
      </dsp:txBody>
      <dsp:txXfrm>
        <a:off x="6027" y="1661641"/>
        <a:ext cx="2648902" cy="2215522"/>
      </dsp:txXfrm>
    </dsp:sp>
    <dsp:sp modelId="{017248A9-D03F-4A4B-81A3-F0D035842220}">
      <dsp:nvSpPr>
        <dsp:cNvPr id="0" name=""/>
        <dsp:cNvSpPr/>
      </dsp:nvSpPr>
      <dsp:spPr>
        <a:xfrm>
          <a:off x="2790348" y="1661641"/>
          <a:ext cx="2648902" cy="2215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Зацікавленність</a:t>
          </a:r>
          <a:r>
            <a:rPr lang="uk-UA" sz="2300" kern="1200" dirty="0" smtClean="0"/>
            <a:t>,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інтерес</a:t>
          </a:r>
          <a:endParaRPr lang="ru-RU" sz="2300" kern="1200" dirty="0"/>
        </a:p>
      </dsp:txBody>
      <dsp:txXfrm>
        <a:off x="2790348" y="1661641"/>
        <a:ext cx="2648902" cy="2215522"/>
      </dsp:txXfrm>
    </dsp:sp>
    <dsp:sp modelId="{C95C40C9-B6B8-40A3-8670-4BA3386433B6}">
      <dsp:nvSpPr>
        <dsp:cNvPr id="0" name=""/>
        <dsp:cNvSpPr/>
      </dsp:nvSpPr>
      <dsp:spPr>
        <a:xfrm>
          <a:off x="5574669" y="1661641"/>
          <a:ext cx="2648902" cy="2215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Активізація розумової діяльності</a:t>
          </a:r>
          <a:endParaRPr lang="ru-RU" sz="2300" kern="1200" dirty="0"/>
        </a:p>
      </dsp:txBody>
      <dsp:txXfrm>
        <a:off x="5574669" y="1661641"/>
        <a:ext cx="2648902" cy="22155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4204F-AEEF-45AB-B6B3-9A855020EAE3}">
      <dsp:nvSpPr>
        <dsp:cNvPr id="0" name=""/>
        <dsp:cNvSpPr/>
      </dsp:nvSpPr>
      <dsp:spPr>
        <a:xfrm rot="5400000">
          <a:off x="-215189" y="219050"/>
          <a:ext cx="1434595" cy="10042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215189" y="219050"/>
        <a:ext cx="1434595" cy="1004216"/>
      </dsp:txXfrm>
    </dsp:sp>
    <dsp:sp modelId="{94EBF9B7-422A-44FE-A3BB-E444F38A5F5D}">
      <dsp:nvSpPr>
        <dsp:cNvPr id="0" name=""/>
        <dsp:cNvSpPr/>
      </dsp:nvSpPr>
      <dsp:spPr>
        <a:xfrm rot="5400000">
          <a:off x="4150664" y="-3142587"/>
          <a:ext cx="932486" cy="722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Забезпечити легкість сприйняття інформації</a:t>
          </a:r>
          <a:endParaRPr lang="ru-RU" sz="2400" b="1" kern="1200" dirty="0"/>
        </a:p>
      </dsp:txBody>
      <dsp:txXfrm rot="5400000">
        <a:off x="4150664" y="-3142587"/>
        <a:ext cx="932486" cy="7225383"/>
      </dsp:txXfrm>
    </dsp:sp>
    <dsp:sp modelId="{D105670E-69D9-4333-BCA0-C83A225F072C}">
      <dsp:nvSpPr>
        <dsp:cNvPr id="0" name=""/>
        <dsp:cNvSpPr/>
      </dsp:nvSpPr>
      <dsp:spPr>
        <a:xfrm rot="5400000">
          <a:off x="-215189" y="1478569"/>
          <a:ext cx="1434595" cy="10042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215189" y="1478569"/>
        <a:ext cx="1434595" cy="1004216"/>
      </dsp:txXfrm>
    </dsp:sp>
    <dsp:sp modelId="{462BF680-5A69-4AC2-911C-53D2B1D914D0}">
      <dsp:nvSpPr>
        <dsp:cNvPr id="0" name=""/>
        <dsp:cNvSpPr/>
      </dsp:nvSpPr>
      <dsp:spPr>
        <a:xfrm rot="5400000">
          <a:off x="4150664" y="-1883068"/>
          <a:ext cx="932486" cy="722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Знайти індивідуальний підхід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Сприяє кращому оцінюванню знань</a:t>
          </a:r>
          <a:endParaRPr lang="ru-RU" sz="2400" b="1" kern="1200" dirty="0"/>
        </a:p>
      </dsp:txBody>
      <dsp:txXfrm rot="5400000">
        <a:off x="4150664" y="-1883068"/>
        <a:ext cx="932486" cy="7225383"/>
      </dsp:txXfrm>
    </dsp:sp>
    <dsp:sp modelId="{ECE6DE93-3C9D-48D9-80BD-8DF82F174E35}">
      <dsp:nvSpPr>
        <dsp:cNvPr id="0" name=""/>
        <dsp:cNvSpPr/>
      </dsp:nvSpPr>
      <dsp:spPr>
        <a:xfrm rot="5400000">
          <a:off x="-215189" y="3166170"/>
          <a:ext cx="1434595" cy="10042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215189" y="3166170"/>
        <a:ext cx="1434595" cy="1004216"/>
      </dsp:txXfrm>
    </dsp:sp>
    <dsp:sp modelId="{638A4DD8-7AED-4FE8-816C-BDC5D55AF355}">
      <dsp:nvSpPr>
        <dsp:cNvPr id="0" name=""/>
        <dsp:cNvSpPr/>
      </dsp:nvSpPr>
      <dsp:spPr>
        <a:xfrm rot="5400000">
          <a:off x="3722583" y="-195467"/>
          <a:ext cx="1788649" cy="722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Зробити навчання мобільним,диференційованим та індивідуальним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Навчити освоювати, перетворювати і використовувати  інформацію</a:t>
          </a:r>
          <a:endParaRPr lang="ru-RU" sz="2400" b="1" kern="1200" dirty="0"/>
        </a:p>
      </dsp:txBody>
      <dsp:txXfrm rot="5400000">
        <a:off x="3722583" y="-195467"/>
        <a:ext cx="1788649" cy="722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D838-B6B3-4AE3-8D99-6FFE144D2F8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2444-FECC-4B62-8630-AB0025273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2444-FECC-4B62-8630-AB00252733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2444-FECC-4B62-8630-AB00252733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2874-8C5B-4017-861E-AF8A1D398BCE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4DC7-B8E7-4568-9BDF-EC0C0208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2B325E-839B-467E-9F81-7FADCA561508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AF72EA-E661-4C10-B3D4-42CF8C288C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00042"/>
            <a:ext cx="757386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Презентація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освіду роботи вчителя</a:t>
            </a:r>
          </a:p>
          <a:p>
            <a:pPr algn="ctr"/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імії Червоноармійської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ЗОШ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I-III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ступенів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1486" y="5357826"/>
            <a:ext cx="49210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Кенц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Л.В.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4" descr="http://www.basov.com.ua/foto/medicine001/medicine_1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285992"/>
            <a:ext cx="2357454" cy="1714512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769" y="6215082"/>
            <a:ext cx="200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spc="50" dirty="0" err="1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78674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Прийоми використання мультимедійних презентацій на різних етапах уроку 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66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967335"/>
            <a:ext cx="2428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85720" y="2357430"/>
            <a:ext cx="257176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Контроль</a:t>
            </a:r>
          </a:p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знань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00430" y="3143248"/>
            <a:ext cx="257176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2232" y="2357430"/>
            <a:ext cx="257176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282" y="4572008"/>
            <a:ext cx="257176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Актуалізація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знань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00430" y="5214950"/>
            <a:ext cx="257176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572232" y="4429132"/>
            <a:ext cx="257176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58765" y="3214686"/>
            <a:ext cx="2099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Мотивація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авчальної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діяльності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5357826"/>
            <a:ext cx="1690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Вивчення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ового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матеріалу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81467" y="2571744"/>
            <a:ext cx="24625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Закріплення</a:t>
            </a:r>
          </a:p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знань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4643446"/>
            <a:ext cx="18258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Домашнє</a:t>
            </a:r>
          </a:p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завдання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2396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Контроль знань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Виконання тестових завдань з наступною само або взаємоперевіркою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42900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b="1" dirty="0" smtClean="0"/>
              <a:t>Серед перелічених формул речовин обрати кислоти:</a:t>
            </a:r>
            <a:endParaRPr lang="en-US" b="1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а)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KOH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б)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CaCl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в) 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HCl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г)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pPr>
              <a:buNone/>
            </a:pP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PO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є)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O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ж)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з)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HBr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І)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Ca(OH)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к)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HNO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л)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м)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H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9" descr="i288205021_39809_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286280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29520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Актуалізація знань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758B9"/>
                </a:solidFill>
              </a:rPr>
              <a:t>Завдання з пошуку правильного твердження, заповнення пропусків в реченнях</a:t>
            </a:r>
          </a:p>
          <a:p>
            <a:pPr lvl="0"/>
            <a:r>
              <a:rPr lang="uk-UA" dirty="0" smtClean="0"/>
              <a:t>Речовини, які використовують для виготовлення предметів  – …</a:t>
            </a:r>
            <a:endParaRPr lang="ru-RU" dirty="0" smtClean="0"/>
          </a:p>
          <a:p>
            <a:pPr lvl="0"/>
            <a:r>
              <a:rPr lang="uk-UA" dirty="0" smtClean="0"/>
              <a:t>Вода,кухонна сіль, алюміній – це …</a:t>
            </a:r>
            <a:endParaRPr lang="ru-RU" dirty="0" smtClean="0"/>
          </a:p>
          <a:p>
            <a:pPr lvl="0"/>
            <a:r>
              <a:rPr lang="uk-UA" dirty="0" smtClean="0"/>
              <a:t>Мідна пластинка, залізний цвях – це…</a:t>
            </a:r>
            <a:endParaRPr lang="ru-RU" dirty="0" smtClean="0"/>
          </a:p>
          <a:p>
            <a:pPr lvl="0"/>
            <a:r>
              <a:rPr lang="uk-UA" dirty="0" smtClean="0"/>
              <a:t>Запах, колір, електропровідність – це…</a:t>
            </a:r>
            <a:endParaRPr lang="ru-RU" dirty="0" smtClean="0"/>
          </a:p>
          <a:p>
            <a:pPr lvl="0"/>
            <a:r>
              <a:rPr lang="uk-UA" dirty="0" smtClean="0"/>
              <a:t>Стан в якому речовина перебуває за певних умов називається…</a:t>
            </a:r>
            <a:endParaRPr lang="ru-RU" dirty="0" smtClean="0"/>
          </a:p>
          <a:p>
            <a:pPr lvl="0"/>
            <a:r>
              <a:rPr lang="uk-UA" dirty="0" smtClean="0"/>
              <a:t>Мережі електропередач виготовляють з міді, тому що …</a:t>
            </a:r>
            <a:endParaRPr lang="ru-RU" dirty="0" smtClean="0"/>
          </a:p>
          <a:p>
            <a:pPr lvl="0"/>
            <a:r>
              <a:rPr lang="uk-UA" dirty="0" smtClean="0"/>
              <a:t>Речовина, яка не містить домішок – це …</a:t>
            </a:r>
            <a:endParaRPr lang="ru-RU" dirty="0" smtClean="0"/>
          </a:p>
          <a:p>
            <a:pPr lvl="0"/>
            <a:r>
              <a:rPr lang="uk-UA" dirty="0" smtClean="0"/>
              <a:t>Олію від води можна відділити …</a:t>
            </a:r>
            <a:endParaRPr lang="ru-RU" dirty="0" smtClean="0"/>
          </a:p>
          <a:p>
            <a:pPr algn="ctr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://im5-tub-ru.yandex.net/i?id=48230568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571744"/>
            <a:ext cx="135729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72396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Мотивація навчальної діяльності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Прийом </a:t>
            </a:r>
            <a:r>
              <a:rPr lang="uk-UA" dirty="0" err="1" smtClean="0"/>
              <a:t>“Що</a:t>
            </a:r>
            <a:r>
              <a:rPr lang="uk-UA" dirty="0" smtClean="0"/>
              <a:t> це може значити?” </a:t>
            </a:r>
            <a:r>
              <a:rPr lang="uk-UA" dirty="0" err="1" smtClean="0"/>
              <a:t>“Що</a:t>
            </a:r>
            <a:r>
              <a:rPr lang="uk-UA" dirty="0" smtClean="0"/>
              <a:t> далі? ” </a:t>
            </a:r>
            <a:r>
              <a:rPr lang="uk-UA" dirty="0" err="1" smtClean="0"/>
              <a:t>“Чому</a:t>
            </a:r>
            <a:r>
              <a:rPr lang="uk-UA" dirty="0" smtClean="0"/>
              <a:t>?”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Я сріблястий, я </a:t>
            </a:r>
            <a:r>
              <a:rPr lang="uk-UA" sz="2800" dirty="0" err="1" smtClean="0">
                <a:solidFill>
                  <a:srgbClr val="7030A0"/>
                </a:solidFill>
              </a:rPr>
              <a:t>криластий</a:t>
            </a:r>
            <a:r>
              <a:rPr lang="uk-UA" sz="2800" dirty="0" smtClean="0">
                <a:solidFill>
                  <a:srgbClr val="7030A0"/>
                </a:solidFill>
              </a:rPr>
              <a:t>,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Високо люблю літати.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А корозії не знаю, 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Плівкою себе вкриваю.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На опорах через ліс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То дротами я повис.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Можу двері змайструвати, 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Посудом на кухні стати.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А народжуюсь із глини.</a:t>
            </a:r>
          </a:p>
          <a:p>
            <a:pPr algn="r"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    Чи мене назвеш ти нині?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0" descr="image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357430"/>
            <a:ext cx="24361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літа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143380"/>
            <a:ext cx="25939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00958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Вивчення нового матеріалу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4637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Демонстрація наочного матеріалу, складання опорного конспекту, теоретичне обґрунтування процесу або явища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3000396" cy="2409827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00438"/>
            <a:ext cx="3071834" cy="235745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4643422"/>
            <a:ext cx="300039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00958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Закріплення знань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/>
              <a:t>Прийом </a:t>
            </a:r>
            <a:r>
              <a:rPr lang="uk-UA" b="1" dirty="0" err="1" smtClean="0"/>
              <a:t>“Знайди</a:t>
            </a:r>
            <a:r>
              <a:rPr lang="uk-UA" b="1" dirty="0" smtClean="0"/>
              <a:t> </a:t>
            </a:r>
            <a:r>
              <a:rPr lang="uk-UA" b="1" dirty="0" err="1" smtClean="0"/>
              <a:t>зайве”</a:t>
            </a:r>
            <a:r>
              <a:rPr lang="uk-UA" b="1" dirty="0" smtClean="0"/>
              <a:t>, </a:t>
            </a:r>
            <a:r>
              <a:rPr lang="uk-UA" b="1" dirty="0" err="1" smtClean="0"/>
              <a:t>“Розташуй</a:t>
            </a:r>
            <a:r>
              <a:rPr lang="uk-UA" b="1" dirty="0" smtClean="0"/>
              <a:t> у послідовності ”, термінологічний диктант, навчальне тестування</a:t>
            </a:r>
          </a:p>
          <a:p>
            <a:pPr algn="ctr">
              <a:buNone/>
            </a:pPr>
            <a:r>
              <a:rPr lang="uk-UA" sz="3600" b="1" dirty="0" err="1" smtClean="0">
                <a:solidFill>
                  <a:srgbClr val="C00000"/>
                </a:solidFill>
              </a:rPr>
              <a:t>“П'ятий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r>
              <a:rPr lang="uk-UA" sz="3600" b="1" dirty="0" err="1" smtClean="0">
                <a:solidFill>
                  <a:srgbClr val="C00000"/>
                </a:solidFill>
              </a:rPr>
              <a:t>зайвий”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929066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US" sz="2000" b="1" dirty="0" smtClean="0"/>
              <a:t>HI</a:t>
            </a:r>
            <a:r>
              <a:rPr lang="uk-UA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HCl</a:t>
            </a:r>
            <a:r>
              <a:rPr lang="uk-UA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HBr</a:t>
            </a:r>
            <a:r>
              <a:rPr lang="uk-UA" sz="2000" b="1" dirty="0" smtClean="0"/>
              <a:t>, </a:t>
            </a:r>
            <a:r>
              <a:rPr lang="en-US" sz="2000" b="1" dirty="0" smtClean="0"/>
              <a:t>HNO3</a:t>
            </a:r>
            <a:r>
              <a:rPr lang="uk-UA" sz="2000" b="1" dirty="0" smtClean="0"/>
              <a:t>,</a:t>
            </a:r>
            <a:r>
              <a:rPr lang="en-US" sz="2000" b="1" dirty="0" smtClean="0"/>
              <a:t>HF</a:t>
            </a:r>
          </a:p>
          <a:p>
            <a:pPr>
              <a:buClr>
                <a:srgbClr val="0070C0"/>
              </a:buClr>
              <a:buSzPct val="80000"/>
              <a:buNone/>
            </a:pPr>
            <a:endParaRPr lang="en-US" sz="2000" dirty="0" smtClean="0"/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/>
              <a:t>H2S</a:t>
            </a:r>
            <a:r>
              <a:rPr lang="uk-UA" sz="2000" b="1" dirty="0" smtClean="0"/>
              <a:t>, </a:t>
            </a:r>
            <a:r>
              <a:rPr lang="en-US" sz="2000" b="1" dirty="0" smtClean="0"/>
              <a:t>H2CO3</a:t>
            </a:r>
            <a:r>
              <a:rPr lang="uk-UA" sz="2000" b="1" dirty="0" smtClean="0"/>
              <a:t>,</a:t>
            </a:r>
            <a:r>
              <a:rPr lang="en-US" sz="2000" b="1" dirty="0" smtClean="0"/>
              <a:t> H3PO4</a:t>
            </a:r>
            <a:r>
              <a:rPr lang="uk-UA" sz="2000" b="1" dirty="0" smtClean="0"/>
              <a:t>,</a:t>
            </a:r>
            <a:r>
              <a:rPr lang="en-US" sz="2000" b="1" dirty="0" smtClean="0"/>
              <a:t> H2SO3</a:t>
            </a:r>
            <a:r>
              <a:rPr lang="uk-UA" sz="2000" b="1" dirty="0" smtClean="0"/>
              <a:t>,</a:t>
            </a:r>
            <a:r>
              <a:rPr lang="en-US" sz="2000" b="1" dirty="0" smtClean="0"/>
              <a:t> H2SiO3</a:t>
            </a:r>
          </a:p>
          <a:p>
            <a:pPr>
              <a:buClr>
                <a:srgbClr val="0070C0"/>
              </a:buClr>
              <a:buSzPct val="80000"/>
              <a:buNone/>
            </a:pPr>
            <a:endParaRPr lang="en-US" sz="2000" dirty="0" smtClean="0"/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US" sz="2000" b="1" dirty="0" smtClean="0"/>
              <a:t>HF</a:t>
            </a:r>
            <a:r>
              <a:rPr lang="uk-UA" sz="2000" b="1" dirty="0" smtClean="0"/>
              <a:t>,</a:t>
            </a:r>
            <a:r>
              <a:rPr lang="en-US" sz="2000" b="1" dirty="0" smtClean="0"/>
              <a:t> H2SO3</a:t>
            </a:r>
            <a:r>
              <a:rPr lang="uk-UA" sz="2000" b="1" dirty="0" smtClean="0"/>
              <a:t>,</a:t>
            </a:r>
            <a:r>
              <a:rPr lang="en-US" sz="2000" b="1" dirty="0" smtClean="0"/>
              <a:t> H3PO4</a:t>
            </a:r>
            <a:r>
              <a:rPr lang="uk-UA" sz="2000" b="1" dirty="0" smtClean="0"/>
              <a:t>,</a:t>
            </a:r>
            <a:r>
              <a:rPr lang="en-US" sz="2000" b="1" dirty="0" smtClean="0"/>
              <a:t> H2SO4</a:t>
            </a:r>
            <a:r>
              <a:rPr lang="uk-UA" sz="2000" b="1" dirty="0" smtClean="0"/>
              <a:t>,</a:t>
            </a:r>
            <a:r>
              <a:rPr lang="en-US" sz="2000" b="1" dirty="0" smtClean="0"/>
              <a:t> H2SiO3</a:t>
            </a:r>
          </a:p>
          <a:p>
            <a:pPr>
              <a:buClr>
                <a:srgbClr val="0070C0"/>
              </a:buClr>
              <a:buSzPct val="80000"/>
              <a:buNone/>
            </a:pPr>
            <a:endParaRPr lang="en-US" sz="2000" dirty="0" smtClean="0"/>
          </a:p>
          <a:p>
            <a:pPr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/>
              <a:t>H2SiO3</a:t>
            </a:r>
            <a:r>
              <a:rPr lang="uk-UA" sz="2000" b="1" dirty="0" smtClean="0"/>
              <a:t>,</a:t>
            </a:r>
            <a:r>
              <a:rPr lang="en-US" sz="2000" b="1" dirty="0" smtClean="0"/>
              <a:t> HNO3</a:t>
            </a:r>
            <a:r>
              <a:rPr lang="uk-UA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HCl</a:t>
            </a:r>
            <a:r>
              <a:rPr lang="uk-UA" sz="2000" b="1" dirty="0" smtClean="0"/>
              <a:t>,</a:t>
            </a:r>
            <a:r>
              <a:rPr lang="en-US" sz="2000" b="1" dirty="0" smtClean="0"/>
              <a:t> H2CO3</a:t>
            </a:r>
            <a:r>
              <a:rPr lang="uk-UA" sz="2000" b="1" dirty="0" smtClean="0"/>
              <a:t>, </a:t>
            </a:r>
            <a:r>
              <a:rPr lang="en-US" sz="2000" b="1" dirty="0" smtClean="0"/>
              <a:t>H2SO4</a:t>
            </a:r>
            <a:endParaRPr lang="uk-UA" sz="2000" b="1" dirty="0"/>
          </a:p>
        </p:txBody>
      </p:sp>
      <p:pic>
        <p:nvPicPr>
          <p:cNvPr id="7" name="Picture 2" descr="C:\Users\Alex\Pictures\4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2214578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43834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WordArt 4"/>
          <p:cNvSpPr>
            <a:spLocks noChangeArrowheads="1" noChangeShapeType="1" noTextEdit="1"/>
          </p:cNvSpPr>
          <p:nvPr/>
        </p:nvSpPr>
        <p:spPr bwMode="auto">
          <a:xfrm>
            <a:off x="785787" y="428604"/>
            <a:ext cx="8001055" cy="912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8"/>
              </a:avLst>
            </a:prstTxWarp>
          </a:bodyPr>
          <a:lstStyle/>
          <a:p>
            <a:pPr algn="ctr"/>
            <a:r>
              <a:rPr lang="uk-UA" sz="3600" b="1" kern="10" spc="720" dirty="0" smtClean="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Інтегративні технології</a:t>
            </a:r>
            <a:endParaRPr lang="ru-RU" sz="3600" b="1" kern="10" spc="720" dirty="0">
              <a:ln w="1270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63493" name="Organization Chart 5"/>
          <p:cNvGraphicFramePr>
            <a:graphicFrameLocks/>
          </p:cNvGraphicFramePr>
          <p:nvPr>
            <p:ph idx="4294967295"/>
          </p:nvPr>
        </p:nvGraphicFramePr>
        <p:xfrm>
          <a:off x="714348" y="1643050"/>
          <a:ext cx="7704137" cy="4249737"/>
        </p:xfrm>
        <a:graphic>
          <a:graphicData uri="http://schemas.openxmlformats.org/drawingml/2006/compatibility">
            <com:legacyDrawing xmlns:com="http://schemas.openxmlformats.org/drawingml/2006/compatibility" spid="_x0000_s1536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72396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34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Майстер – клас «Я роблю це так»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000" b="1" i="1" dirty="0" smtClean="0"/>
              <a:t>«У дитячому віці гра – це норма, і дитина повинна завжди гратися, навіть коли робить серйозну справу»</a:t>
            </a:r>
            <a:endParaRPr lang="ru-RU" sz="4000" b="1" dirty="0" smtClean="0"/>
          </a:p>
          <a:p>
            <a:pPr>
              <a:buNone/>
            </a:pPr>
            <a:r>
              <a:rPr lang="uk-UA" sz="4000" b="1" dirty="0" smtClean="0"/>
              <a:t>                                 </a:t>
            </a:r>
            <a:r>
              <a:rPr lang="uk-UA" sz="4000" i="1" dirty="0" smtClean="0"/>
              <a:t>А.С. Макаренко </a:t>
            </a:r>
            <a:endParaRPr lang="ru-RU" sz="4000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Кредо </a:t>
            </a:r>
            <a:r>
              <a:rPr lang="ru-RU" b="1" dirty="0" err="1" smtClean="0">
                <a:solidFill>
                  <a:srgbClr val="C00000"/>
                </a:solidFill>
              </a:rPr>
              <a:t>вчителя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5400" b="1" dirty="0" smtClean="0"/>
              <a:t>Кожному уроку - </a:t>
            </a:r>
            <a:r>
              <a:rPr lang="uk-UA" sz="5400" b="1" dirty="0" smtClean="0"/>
              <a:t>відмінну підготовку, сучасні методи, високу якість.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5"/>
          <a:ext cx="8229600" cy="55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0"/>
          <a:ext cx="7286676" cy="5929354"/>
        </p:xfrm>
        <a:graphic>
          <a:graphicData uri="http://schemas.openxmlformats.org/presentationml/2006/ole">
            <p:oleObj spid="_x0000_s1026" name="Документ" r:id="rId3" imgW="6169695" imgH="5393468" progId="Word.Document.12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214414" y="642919"/>
            <a:ext cx="392909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Кенц</a:t>
            </a:r>
            <a:endParaRPr lang="uk-UA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Лілія</a:t>
            </a:r>
          </a:p>
          <a:p>
            <a:pPr algn="ctr"/>
            <a:endParaRPr lang="uk-UA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Вікторівна</a:t>
            </a:r>
          </a:p>
          <a:p>
            <a:pPr algn="ctr"/>
            <a:endParaRPr lang="uk-UA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140018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143769" y="6215082"/>
            <a:ext cx="200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spc="50" dirty="0" err="1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71736" y="2428868"/>
            <a:ext cx="4286280" cy="1357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Інтерактивні методи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2000264" cy="1296152"/>
          </a:xfrm>
          <a:prstGeom prst="ellipse">
            <a:avLst/>
          </a:prstGeom>
          <a:solidFill>
            <a:srgbClr val="2DC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Дискусія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86512" y="428604"/>
            <a:ext cx="1928812" cy="114300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0C0C0C"/>
                </a:solidFill>
              </a:rPr>
              <a:t>Робота в парах</a:t>
            </a:r>
            <a:endParaRPr lang="ru-RU" sz="2400" dirty="0">
              <a:solidFill>
                <a:srgbClr val="0C0C0C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1285860"/>
            <a:ext cx="2286016" cy="112871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7030A0"/>
                </a:solidFill>
              </a:rPr>
              <a:t>Мікрофон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1785926"/>
            <a:ext cx="2143126" cy="13430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FF0000"/>
                </a:solidFill>
              </a:rPr>
              <a:t>Метод </a:t>
            </a:r>
            <a:r>
              <a:rPr lang="uk-UA" sz="2000" dirty="0">
                <a:solidFill>
                  <a:srgbClr val="FF0000"/>
                </a:solidFill>
              </a:rPr>
              <a:t>ПРЕС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3429000"/>
            <a:ext cx="2286016" cy="120015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Ажурна пилка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57488" y="-285776"/>
            <a:ext cx="3000364" cy="13430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/>
              <a:t>Незакінчене </a:t>
            </a:r>
            <a:r>
              <a:rPr lang="uk-UA" sz="2400" b="1" dirty="0"/>
              <a:t>речення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3500430" y="3857628"/>
            <a:ext cx="2357441" cy="13573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Мозкова атака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00892" y="3357562"/>
            <a:ext cx="1928813" cy="121444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FFFF"/>
                </a:solidFill>
              </a:rPr>
              <a:t>Дебати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5720" y="4929198"/>
            <a:ext cx="2500317" cy="12144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</a:rPr>
              <a:t>Навчаючи - учусь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86578" y="1928802"/>
            <a:ext cx="1928813" cy="107157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Дерево рішень</a:t>
            </a:r>
            <a:endParaRPr lang="ru-RU" sz="24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14678" y="5357826"/>
            <a:ext cx="2571768" cy="127159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ln w="3175">
                  <a:solidFill>
                    <a:schemeClr val="bg2">
                      <a:lumMod val="1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Імітаційні ігри</a:t>
            </a:r>
            <a:endParaRPr lang="ru-RU" sz="2400" b="1" dirty="0">
              <a:ln w="3175">
                <a:solidFill>
                  <a:schemeClr val="bg2">
                    <a:lumMod val="1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23" name="Содержимое 4"/>
          <p:cNvSpPr>
            <a:spLocks noGrp="1"/>
          </p:cNvSpPr>
          <p:nvPr>
            <p:ph idx="1"/>
          </p:nvPr>
        </p:nvSpPr>
        <p:spPr>
          <a:xfrm>
            <a:off x="5929322" y="4643446"/>
            <a:ext cx="2571768" cy="121444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  <a:defRPr/>
            </a:pPr>
            <a:r>
              <a:rPr lang="uk-UA" sz="2400" dirty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rgbClr val="49F951"/>
                </a:solidFill>
              </a:rPr>
              <a:t>Акваріум</a:t>
            </a:r>
            <a:endParaRPr lang="ru-RU" sz="2400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solidFill>
                <a:srgbClr val="49F95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build="p" animBg="1"/>
      <p:bldP spid="8" grpId="0" build="p" animBg="1"/>
      <p:bldP spid="12" grpId="0" build="p" animBg="1"/>
      <p:bldP spid="13" grpId="0" build="p" animBg="1"/>
      <p:bldP spid="14" grpId="0" build="allAtOnce" animBg="1"/>
      <p:bldP spid="15" grpId="0" build="p" animBg="1"/>
      <p:bldP spid="16" grpId="0" build="p" animBg="1"/>
      <p:bldP spid="17" grpId="0" build="allAtOnce" animBg="1"/>
      <p:bldP spid="18" grpId="0" build="p" animBg="1"/>
      <p:bldP spid="19" grpId="0" build="allAtOnce" animBg="1"/>
      <p:bldP spid="2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Вправа “ Мікрофон ”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    </a:t>
            </a:r>
            <a:r>
              <a:rPr lang="uk-UA" sz="3200" b="1" dirty="0" smtClean="0"/>
              <a:t>1) Що таке валентність?</a:t>
            </a:r>
            <a:br>
              <a:rPr lang="uk-UA" sz="3200" b="1" dirty="0" smtClean="0"/>
            </a:br>
            <a:r>
              <a:rPr lang="uk-UA" sz="3200" b="1" dirty="0" smtClean="0"/>
              <a:t>2) Що таке атом?</a:t>
            </a:r>
            <a:br>
              <a:rPr lang="uk-UA" sz="3200" b="1" dirty="0" smtClean="0"/>
            </a:br>
            <a:r>
              <a:rPr lang="uk-UA" sz="3200" b="1" dirty="0" smtClean="0"/>
              <a:t>3) Що таке проста речовина?</a:t>
            </a:r>
            <a:br>
              <a:rPr lang="uk-UA" sz="3200" b="1" dirty="0" smtClean="0"/>
            </a:br>
            <a:r>
              <a:rPr lang="uk-UA" sz="3200" b="1" dirty="0" smtClean="0"/>
              <a:t>4) Назвати елементи,що мають змінну валентність.</a:t>
            </a:r>
            <a:br>
              <a:rPr lang="uk-UA" sz="3200" b="1" dirty="0" smtClean="0"/>
            </a:br>
            <a:r>
              <a:rPr lang="uk-UA" sz="3200" b="1" dirty="0" smtClean="0"/>
              <a:t>5) Чому дорівнює валентність Гідрогену?</a:t>
            </a:r>
            <a:br>
              <a:rPr lang="uk-UA" sz="3200" b="1" dirty="0" smtClean="0"/>
            </a:b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  “ Квітка – семицвітна “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Вписати в кожну пелюстку квітки окремо: а) фізичні тіла ; б) речовини з даного переліку: цвях, срібло, стакан, золото, кухонна сіль, вода, перстень, скло, ручка, виделка, деревина, стіл, молоток, залізо.</a:t>
            </a: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14546" y="442913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39172">
            <a:off x="857224" y="371475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7396">
            <a:off x="2143108" y="314324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005607">
            <a:off x="3428992" y="357187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9900108">
            <a:off x="785786" y="500063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6753691">
            <a:off x="1857356" y="585789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962334">
            <a:off x="3214678" y="564357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14744" y="457200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43702" y="464344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472947">
            <a:off x="5429256" y="357187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6200000">
            <a:off x="6643702" y="314324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8560809">
            <a:off x="7858148" y="3643314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683303">
            <a:off x="7929586" y="4857760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3653475">
            <a:off x="7286644" y="585789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6621406">
            <a:off x="6000760" y="5929330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14942" y="4714884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6" idx="0"/>
            <a:endCxn id="8" idx="2"/>
          </p:cNvCxnSpPr>
          <p:nvPr/>
        </p:nvCxnSpPr>
        <p:spPr>
          <a:xfrm rot="16200000" flipV="1">
            <a:off x="2425057" y="4175295"/>
            <a:ext cx="505219" cy="2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1785918" y="435769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143240" y="4214818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0" idx="6"/>
          </p:cNvCxnSpPr>
          <p:nvPr/>
        </p:nvCxnSpPr>
        <p:spPr>
          <a:xfrm rot="10800000" flipV="1">
            <a:off x="1658860" y="4929197"/>
            <a:ext cx="555687" cy="1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214546" y="5286388"/>
            <a:ext cx="57150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3000364" y="5072074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6" idx="6"/>
          </p:cNvCxnSpPr>
          <p:nvPr/>
        </p:nvCxnSpPr>
        <p:spPr>
          <a:xfrm>
            <a:off x="3143240" y="4750603"/>
            <a:ext cx="71438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4" idx="0"/>
          </p:cNvCxnSpPr>
          <p:nvPr/>
        </p:nvCxnSpPr>
        <p:spPr>
          <a:xfrm rot="16200000" flipV="1">
            <a:off x="6768719" y="4304115"/>
            <a:ext cx="64294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500958" y="4214820"/>
            <a:ext cx="571504" cy="571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6215074" y="4286256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4" idx="2"/>
            <a:endCxn id="21" idx="6"/>
          </p:cNvCxnSpPr>
          <p:nvPr/>
        </p:nvCxnSpPr>
        <p:spPr>
          <a:xfrm rot="10800000" flipV="1">
            <a:off x="6143636" y="4964917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20" idx="2"/>
          </p:cNvCxnSpPr>
          <p:nvPr/>
        </p:nvCxnSpPr>
        <p:spPr>
          <a:xfrm rot="5400000">
            <a:off x="6477794" y="5435232"/>
            <a:ext cx="529067" cy="23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19" idx="2"/>
          </p:cNvCxnSpPr>
          <p:nvPr/>
        </p:nvCxnSpPr>
        <p:spPr>
          <a:xfrm rot="16200000" flipH="1">
            <a:off x="7162234" y="5410797"/>
            <a:ext cx="487276" cy="238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500958" y="4929198"/>
            <a:ext cx="500066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500826" y="4714885"/>
            <a:ext cx="1143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речовини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365437" y="4500570"/>
            <a:ext cx="6928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тіла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  “ Квітка – семицвітна “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20"/>
            <a:ext cx="8643966" cy="428628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14546" y="442913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39172">
            <a:off x="857224" y="371475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687396">
            <a:off x="2143108" y="314324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005607">
            <a:off x="3428992" y="357187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9900108">
            <a:off x="785786" y="500063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6753691">
            <a:off x="1857356" y="585789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962334">
            <a:off x="3214678" y="564357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14744" y="457200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43702" y="464344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472947">
            <a:off x="5429256" y="357187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16200000">
            <a:off x="6643702" y="314324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8560809">
            <a:off x="7858148" y="3643314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683303">
            <a:off x="7929586" y="4857760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3653475">
            <a:off x="7286644" y="585789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6621406">
            <a:off x="6000760" y="5929330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14942" y="4714884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6" idx="0"/>
            <a:endCxn id="8" idx="2"/>
          </p:cNvCxnSpPr>
          <p:nvPr/>
        </p:nvCxnSpPr>
        <p:spPr>
          <a:xfrm rot="16200000" flipV="1">
            <a:off x="2425057" y="4175295"/>
            <a:ext cx="505219" cy="2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1785918" y="435769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143240" y="4214818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0" idx="6"/>
          </p:cNvCxnSpPr>
          <p:nvPr/>
        </p:nvCxnSpPr>
        <p:spPr>
          <a:xfrm rot="10800000" flipV="1">
            <a:off x="1658860" y="4929197"/>
            <a:ext cx="555687" cy="1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214546" y="5286388"/>
            <a:ext cx="57150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3000364" y="5072074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6" idx="6"/>
          </p:cNvCxnSpPr>
          <p:nvPr/>
        </p:nvCxnSpPr>
        <p:spPr>
          <a:xfrm>
            <a:off x="3143240" y="4750603"/>
            <a:ext cx="71438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4" idx="0"/>
          </p:cNvCxnSpPr>
          <p:nvPr/>
        </p:nvCxnSpPr>
        <p:spPr>
          <a:xfrm rot="16200000" flipV="1">
            <a:off x="6768719" y="4304115"/>
            <a:ext cx="64294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500958" y="4214820"/>
            <a:ext cx="571504" cy="571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6215074" y="4286256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4" idx="2"/>
            <a:endCxn id="21" idx="6"/>
          </p:cNvCxnSpPr>
          <p:nvPr/>
        </p:nvCxnSpPr>
        <p:spPr>
          <a:xfrm rot="10800000" flipV="1">
            <a:off x="6143636" y="4964917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20" idx="2"/>
          </p:cNvCxnSpPr>
          <p:nvPr/>
        </p:nvCxnSpPr>
        <p:spPr>
          <a:xfrm rot="5400000">
            <a:off x="6477794" y="5435232"/>
            <a:ext cx="529067" cy="23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19" idx="2"/>
          </p:cNvCxnSpPr>
          <p:nvPr/>
        </p:nvCxnSpPr>
        <p:spPr>
          <a:xfrm rot="16200000" flipH="1">
            <a:off x="7162234" y="5410797"/>
            <a:ext cx="487276" cy="238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500958" y="4929198"/>
            <a:ext cx="500066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500826" y="4714885"/>
            <a:ext cx="1143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речовини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365437" y="4500570"/>
            <a:ext cx="6928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тіла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0430" y="3643314"/>
            <a:ext cx="892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цвях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3214686"/>
            <a:ext cx="1034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стакан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86116" y="5715016"/>
            <a:ext cx="8416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ручка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2910" y="5072074"/>
            <a:ext cx="1111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виделка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28794" y="6000768"/>
            <a:ext cx="777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стіл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48" y="3786190"/>
            <a:ext cx="11415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молоток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43306" y="4643446"/>
            <a:ext cx="12243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перстень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15140" y="3286124"/>
            <a:ext cx="9199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срібло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57818" y="3643314"/>
            <a:ext cx="1038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золото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929586" y="3714752"/>
            <a:ext cx="7889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сіль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072462" y="4929198"/>
            <a:ext cx="873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вода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58082" y="5929330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скло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628" y="4857760"/>
            <a:ext cx="13796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деревина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29322" y="6000768"/>
            <a:ext cx="1113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залізо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2" grpId="0"/>
      <p:bldP spid="63" grpId="0"/>
      <p:bldP spid="64" grpId="0"/>
      <p:bldP spid="38" grpId="0"/>
      <p:bldP spid="40" grpId="0"/>
      <p:bldP spid="42" grpId="0"/>
      <p:bldP spid="43" grpId="0"/>
      <p:bldP spid="46" grpId="0"/>
      <p:bldP spid="47" grpId="0"/>
      <p:bldP spid="48" grpId="0"/>
      <p:bldP spid="50" grpId="0"/>
      <p:bldP spid="52" grpId="0"/>
      <p:bldP spid="54" grpId="0"/>
      <p:bldP spid="56" grpId="0"/>
      <p:bldP spid="57" grpId="0"/>
      <p:bldP spid="58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Вправа “ Хто швидше?”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43240" y="3214686"/>
            <a:ext cx="307183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357562"/>
            <a:ext cx="2937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Відносна </a:t>
            </a:r>
          </a:p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томна маса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rot="16200000" flipV="1">
            <a:off x="4232670" y="2768198"/>
            <a:ext cx="85725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5464975" y="2678901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V="1">
            <a:off x="6223715" y="3929066"/>
            <a:ext cx="920053" cy="2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5"/>
          </p:cNvCxnSpPr>
          <p:nvPr/>
        </p:nvCxnSpPr>
        <p:spPr>
          <a:xfrm rot="16200000" flipH="1">
            <a:off x="5869833" y="4512519"/>
            <a:ext cx="526374" cy="73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</p:cNvCxnSpPr>
          <p:nvPr/>
        </p:nvCxnSpPr>
        <p:spPr>
          <a:xfrm rot="16200000" flipH="1">
            <a:off x="4339826" y="5197090"/>
            <a:ext cx="857256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964645" y="2750339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rot="10800000">
            <a:off x="2143108" y="4000505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3"/>
          </p:cNvCxnSpPr>
          <p:nvPr/>
        </p:nvCxnSpPr>
        <p:spPr>
          <a:xfrm rot="5400000">
            <a:off x="2962107" y="4655395"/>
            <a:ext cx="669250" cy="59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28050" y="5786454"/>
            <a:ext cx="780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H, Na, B, C, N, P , O , Cu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3429000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1785926"/>
            <a:ext cx="825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6248" y="1500174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72198" y="1785926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3214686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4857760"/>
            <a:ext cx="760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5143512"/>
            <a:ext cx="817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3108" y="5000636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015287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dirty="0" smtClean="0">
                <a:solidFill>
                  <a:srgbClr val="FF0000"/>
                </a:solidFill>
              </a:rPr>
              <a:t>Граємо в “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Хрестики – нулики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”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484313"/>
            <a:ext cx="7720012" cy="4318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3200" b="1" dirty="0" smtClean="0">
                <a:latin typeface="Times New Roman" pitchFamily="18" charset="0"/>
              </a:rPr>
              <a:t>Закресли символи елементів, що належать до металів, - і ти переможець</a:t>
            </a:r>
            <a:endParaRPr lang="ru-RU" sz="3200" b="1" dirty="0" smtClean="0">
              <a:latin typeface="Times New Roman" pitchFamily="18" charset="0"/>
            </a:endParaRPr>
          </a:p>
        </p:txBody>
      </p:sp>
      <p:graphicFrame>
        <p:nvGraphicFramePr>
          <p:cNvPr id="34149" name="Group 357"/>
          <p:cNvGraphicFramePr>
            <a:graphicFrameLocks noGrp="1"/>
          </p:cNvGraphicFramePr>
          <p:nvPr>
            <p:ph sz="half" idx="2"/>
          </p:nvPr>
        </p:nvGraphicFramePr>
        <p:xfrm>
          <a:off x="1403350" y="2060575"/>
          <a:ext cx="7345363" cy="4321176"/>
        </p:xfrm>
        <a:graphic>
          <a:graphicData uri="http://schemas.openxmlformats.org/drawingml/2006/table">
            <a:tbl>
              <a:tblPr/>
              <a:tblGrid>
                <a:gridCol w="917575"/>
                <a:gridCol w="919163"/>
                <a:gridCol w="917575"/>
                <a:gridCol w="919162"/>
                <a:gridCol w="917575"/>
                <a:gridCol w="917575"/>
                <a:gridCol w="919163"/>
                <a:gridCol w="9175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6200000" flipH="1">
            <a:off x="1321571" y="2893215"/>
            <a:ext cx="264320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00760" y="4214818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/>
          <a:lstStyle/>
          <a:p>
            <a:pPr algn="ctr" eaLnBrk="1" hangingPunct="1"/>
            <a:r>
              <a:rPr lang="uk-UA" b="1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Знайди помилку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”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583488" cy="44196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uk-UA" sz="3800" dirty="0" smtClean="0">
                <a:cs typeface="Times New Roman" pitchFamily="18" charset="0"/>
              </a:rPr>
              <a:t>Учням пропонується схема дослідження або рівняння реакцій, формула у яких допущені помилки. Завдання: відшукати їх.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3800" dirty="0" smtClean="0">
                <a:cs typeface="Times New Roman" pitchFamily="18" charset="0"/>
              </a:rPr>
              <a:t>        </a:t>
            </a:r>
            <a:r>
              <a:rPr lang="uk-UA" sz="4400" dirty="0" smtClean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s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2 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2p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3</a:t>
            </a:r>
            <a:r>
              <a:rPr lang="uk-UA" sz="4400" baseline="30000" dirty="0" smtClean="0">
                <a:solidFill>
                  <a:srgbClr val="7030A0"/>
                </a:solidFill>
              </a:rPr>
              <a:t>       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1s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2 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2s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2p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6 </a:t>
            </a:r>
            <a:r>
              <a:rPr lang="uk-UA" sz="4400" baseline="30000" dirty="0" smtClean="0">
                <a:solidFill>
                  <a:srgbClr val="7030A0"/>
                </a:solidFill>
              </a:rPr>
              <a:t>      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1s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3</a:t>
            </a:r>
            <a:r>
              <a:rPr lang="en-GB" sz="4400" dirty="0" smtClean="0">
                <a:solidFill>
                  <a:srgbClr val="7030A0"/>
                </a:solidFill>
                <a:cs typeface="Times New Roman" pitchFamily="18" charset="0"/>
              </a:rPr>
              <a:t>2s</a:t>
            </a:r>
            <a:r>
              <a:rPr lang="en-GB" sz="4400" baseline="30000" dirty="0" smtClean="0">
                <a:solidFill>
                  <a:srgbClr val="7030A0"/>
                </a:solidFill>
                <a:cs typeface="Times New Roman" pitchFamily="18" charset="0"/>
              </a:rPr>
              <a:t>1</a:t>
            </a:r>
            <a:endParaRPr lang="uk-UA" sz="4400" baseline="30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uk-UA" sz="4400" dirty="0" smtClean="0">
                <a:solidFill>
                  <a:srgbClr val="7030A0"/>
                </a:solidFill>
                <a:cs typeface="Times New Roman" pitchFamily="18" charset="0"/>
              </a:rPr>
              <a:t>                    правильно</a:t>
            </a:r>
          </a:p>
          <a:p>
            <a:pPr algn="just">
              <a:buNone/>
            </a:pPr>
            <a:r>
              <a:rPr lang="uk-UA" sz="4400" dirty="0" smtClean="0">
                <a:solidFill>
                  <a:srgbClr val="7030A0"/>
                </a:solidFill>
                <a:cs typeface="Times New Roman" pitchFamily="18" charset="0"/>
              </a:rPr>
              <a:t>     </a:t>
            </a:r>
            <a:r>
              <a:rPr lang="uk-UA" sz="44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2 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2s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uk-UA" sz="4400" baseline="30000" dirty="0" smtClean="0">
                <a:solidFill>
                  <a:srgbClr val="FF0000"/>
                </a:solidFill>
              </a:rPr>
              <a:t>       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1s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2 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2s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2p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6 </a:t>
            </a:r>
            <a:r>
              <a:rPr lang="uk-UA" sz="4400" baseline="30000" dirty="0" smtClean="0">
                <a:solidFill>
                  <a:srgbClr val="FF0000"/>
                </a:solidFill>
              </a:rPr>
              <a:t>      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1s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4400" dirty="0" smtClean="0">
                <a:solidFill>
                  <a:srgbClr val="FF0000"/>
                </a:solidFill>
                <a:cs typeface="Times New Roman" pitchFamily="18" charset="0"/>
              </a:rPr>
              <a:t>2s</a:t>
            </a:r>
            <a:r>
              <a:rPr lang="en-GB" sz="4400" baseline="30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sz="4400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981075" cy="124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14554"/>
            <a:ext cx="1500198" cy="9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643314"/>
            <a:ext cx="1071570" cy="11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286388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143248"/>
            <a:ext cx="1484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 Вугілля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251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                 крейда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14942" y="242886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379116" y="3407571"/>
            <a:ext cx="395297" cy="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3797" idx="2"/>
            <a:endCxn id="33798" idx="0"/>
          </p:cNvCxnSpPr>
          <p:nvPr/>
        </p:nvCxnSpPr>
        <p:spPr>
          <a:xfrm rot="5400000">
            <a:off x="4371971" y="5050639"/>
            <a:ext cx="47149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28926" y="242886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8596" y="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Складання ланцюга перетворень з використанням малюнків.</a:t>
            </a:r>
          </a:p>
          <a:p>
            <a:r>
              <a:rPr lang="uk-UA" sz="2400" dirty="0" smtClean="0"/>
              <a:t>Дітям потрібно знати формулу речовини,  де </a:t>
            </a:r>
            <a:r>
              <a:rPr lang="ru-RU" sz="2400" dirty="0" err="1" smtClean="0"/>
              <a:t>цю</a:t>
            </a:r>
            <a:r>
              <a:rPr lang="uk-UA" sz="2400" dirty="0" smtClean="0"/>
              <a:t> речовину можна знайти в побуті і  в природі, її хімічні властивості.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Ланцюг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</a:t>
            </a:r>
            <a:r>
              <a:rPr lang="uk-UA" b="1" dirty="0" err="1" smtClean="0">
                <a:solidFill>
                  <a:srgbClr val="7030A0"/>
                </a:solidFill>
              </a:rPr>
              <a:t>еретворень</a:t>
            </a:r>
            <a:r>
              <a:rPr lang="uk-UA" b="1" dirty="0" smtClean="0">
                <a:solidFill>
                  <a:srgbClr val="7030A0"/>
                </a:solidFill>
              </a:rPr>
              <a:t>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         </a:t>
            </a:r>
            <a:r>
              <a:rPr lang="en-US" sz="3600" b="1" dirty="0" smtClean="0"/>
              <a:t>C</a:t>
            </a:r>
            <a:r>
              <a:rPr lang="en-US" sz="4400" b="1" dirty="0" smtClean="0"/>
              <a:t>           </a:t>
            </a:r>
            <a:r>
              <a:rPr lang="en-US" sz="3600" b="1" dirty="0" smtClean="0"/>
              <a:t>CO2         CaCO3</a:t>
            </a:r>
          </a:p>
          <a:p>
            <a:pPr>
              <a:buNone/>
            </a:pPr>
            <a:r>
              <a:rPr lang="en-US" sz="4400" b="1" dirty="0" smtClean="0"/>
              <a:t>                     </a:t>
            </a:r>
            <a:r>
              <a:rPr lang="en-US" sz="3600" b="1" dirty="0" smtClean="0"/>
              <a:t>Na2CO3</a:t>
            </a:r>
          </a:p>
          <a:p>
            <a:pPr>
              <a:buNone/>
            </a:pPr>
            <a:r>
              <a:rPr lang="en-US" sz="4400" b="1" dirty="0" smtClean="0"/>
              <a:t>                       </a:t>
            </a:r>
            <a:r>
              <a:rPr lang="en-US" sz="3600" b="1" dirty="0" err="1" smtClean="0"/>
              <a:t>NaCl</a:t>
            </a:r>
            <a:endParaRPr lang="en-US" sz="3600" b="1" dirty="0" smtClean="0"/>
          </a:p>
          <a:p>
            <a:pPr marL="742950" indent="-742950">
              <a:buNone/>
            </a:pPr>
            <a:r>
              <a:rPr lang="en-US" sz="3600" b="1" dirty="0" smtClean="0"/>
              <a:t>1.C+O2= CO2</a:t>
            </a:r>
          </a:p>
          <a:p>
            <a:pPr marL="742950" indent="-742950">
              <a:buNone/>
            </a:pPr>
            <a:r>
              <a:rPr lang="en-US" sz="4400" b="1" dirty="0" smtClean="0"/>
              <a:t>2. </a:t>
            </a:r>
            <a:r>
              <a:rPr lang="en-US" sz="3600" b="1" dirty="0" smtClean="0"/>
              <a:t>CO2+CaO= CaCO3  </a:t>
            </a:r>
          </a:p>
          <a:p>
            <a:pPr marL="1143000" indent="-1143000">
              <a:buNone/>
            </a:pPr>
            <a:r>
              <a:rPr lang="en-US" sz="3600" b="1" dirty="0" smtClean="0"/>
              <a:t>3.CO2+2NaOH= Na2CO3+H2O </a:t>
            </a:r>
          </a:p>
          <a:p>
            <a:pPr marL="1143000" indent="-1143000">
              <a:buNone/>
            </a:pPr>
            <a:r>
              <a:rPr lang="en-US" sz="3600" b="1" dirty="0" smtClean="0"/>
              <a:t>4.Na2CO3+2HCl= 2 </a:t>
            </a:r>
            <a:r>
              <a:rPr lang="en-US" sz="3600" b="1" dirty="0" err="1" smtClean="0"/>
              <a:t>NaCl</a:t>
            </a:r>
            <a:r>
              <a:rPr lang="en-US" sz="3600" b="1" dirty="0" smtClean="0"/>
              <a:t> +H2CO3</a:t>
            </a:r>
            <a:endParaRPr lang="ru-RU" sz="3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28860" y="128586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3438" y="135729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22695" y="174941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822695" y="26066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286644" y="528638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358082" y="6000768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572396" y="4857760"/>
            <a:ext cx="1081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15272" y="5929330"/>
            <a:ext cx="1173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H2O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ІКТ слід використовувати для того щоб: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3573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Моє життєве кредо: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103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13500" b="1" i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Якщо твої плани розраховані на рік - сій зерно,</a:t>
            </a:r>
            <a:endParaRPr lang="ru-RU" sz="13500" b="1" dirty="0" smtClean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13500" b="1" i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Якщо на десятиріччя - сади дерева,</a:t>
            </a:r>
            <a:endParaRPr lang="ru-RU" sz="13500" b="1" dirty="0" smtClean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13500" b="1" i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якщо на ціле життя - віддай дітям часточку душі своєї - навчай їх.</a:t>
            </a:r>
            <a:endParaRPr lang="ru-RU" sz="13500" b="1" dirty="0" smtClean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769" y="6215082"/>
            <a:ext cx="200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spc="50" dirty="0" err="1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Alex\Pictures\32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928670"/>
            <a:ext cx="7572428" cy="23574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Бажаю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успіху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071810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Йти вперед-означає втратити душевний спокій</a:t>
            </a:r>
          </a:p>
          <a:p>
            <a:pPr algn="ctr">
              <a:buNone/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Залишатися на місці-означає втратити себе.</a:t>
            </a:r>
          </a:p>
          <a:p>
            <a:pPr algn="ctr">
              <a:buNone/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У найвищому розумінні рух уперед означає пізнання.</a:t>
            </a:r>
          </a:p>
          <a:p>
            <a:pPr algn="ctr">
              <a:buNone/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Тільки дія породжує результат!</a:t>
            </a:r>
          </a:p>
          <a:p>
            <a:pPr algn="ctr">
              <a:buNone/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Тільки відповідальність породжує дію!</a:t>
            </a:r>
            <a:endParaRPr lang="ru-RU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Візитна картка </a:t>
            </a:r>
            <a:r>
              <a:rPr lang="uk-UA" b="1" dirty="0" smtClean="0">
                <a:solidFill>
                  <a:srgbClr val="0758B9"/>
                </a:solidFill>
              </a:rPr>
              <a:t/>
            </a:r>
            <a:br>
              <a:rPr lang="uk-UA" b="1" dirty="0" smtClean="0">
                <a:solidFill>
                  <a:srgbClr val="0758B9"/>
                </a:solidFill>
              </a:rPr>
            </a:br>
            <a:endParaRPr lang="ru-RU" sz="4000" b="1" dirty="0">
              <a:solidFill>
                <a:srgbClr val="0758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9" y="6215082"/>
            <a:ext cx="200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spc="50" dirty="0" err="1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  <p:pic>
        <p:nvPicPr>
          <p:cNvPr id="11" name="Picture 2" descr="D:\Фото\Фото с нового года 2012\IMG_3028.JPG"/>
          <p:cNvPicPr>
            <a:picLocks noChangeAspect="1" noChangeArrowheads="1"/>
          </p:cNvPicPr>
          <p:nvPr/>
        </p:nvPicPr>
        <p:blipFill>
          <a:blip r:embed="rId2" cstate="print"/>
          <a:srcRect l="37500" t="14815" r="21591" b="13580"/>
          <a:stretch>
            <a:fillRect/>
          </a:stretch>
        </p:blipFill>
        <p:spPr bwMode="auto">
          <a:xfrm>
            <a:off x="214282" y="1857364"/>
            <a:ext cx="250033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1785926"/>
            <a:ext cx="628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2"/>
                </a:solidFill>
              </a:rPr>
              <a:t>Вчитель хімії і біології  </a:t>
            </a:r>
          </a:p>
          <a:p>
            <a:endParaRPr lang="uk-UA" sz="3200" b="1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2"/>
                </a:solidFill>
              </a:rPr>
              <a:t>Кваліфікаційна категорія –І</a:t>
            </a:r>
          </a:p>
          <a:p>
            <a:endParaRPr lang="uk-UA" sz="3200" b="1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2"/>
                </a:solidFill>
              </a:rPr>
              <a:t>Класний керівник 10 класу;</a:t>
            </a:r>
          </a:p>
          <a:p>
            <a:endParaRPr lang="uk-UA" sz="3200" b="1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3200" b="1" i="1" dirty="0" smtClean="0">
                <a:solidFill>
                  <a:schemeClr val="tx2"/>
                </a:solidFill>
              </a:rPr>
              <a:t>Педагогічний стаж -16років</a:t>
            </a:r>
            <a:endParaRPr lang="ru-RU" sz="32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857232"/>
            <a:ext cx="7072361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Тема досвіду: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9"/>
            <a:ext cx="79296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Впровадження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інформаційно-комунікаційних</a:t>
            </a:r>
          </a:p>
          <a:p>
            <a:pPr algn="ctr"/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ехнологій </a:t>
            </a:r>
          </a:p>
          <a:p>
            <a:pPr algn="ctr"/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 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хімії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9" y="6215082"/>
            <a:ext cx="2000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spc="50" dirty="0" err="1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1571636" cy="200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57224" y="500042"/>
            <a:ext cx="7572428" cy="5786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Застосування інформаційно-комп‘ютерних технологій – спосіб інтенсифікації навчального процесу, посилення його динамічності та наочності </a:t>
            </a:r>
            <a:r>
              <a:rPr lang="uk-UA" sz="3200" b="1" i="1" u="sng" dirty="0" smtClean="0">
                <a:solidFill>
                  <a:srgbClr val="FFFF00"/>
                </a:solidFill>
              </a:rPr>
              <a:t>(</a:t>
            </a:r>
            <a:r>
              <a:rPr lang="uk-UA" sz="3200" b="1" i="1" u="sng" dirty="0" smtClean="0">
                <a:solidFill>
                  <a:srgbClr val="FFC000"/>
                </a:solidFill>
              </a:rPr>
              <a:t>наочність за </a:t>
            </a:r>
            <a:r>
              <a:rPr lang="uk-UA" sz="3200" b="1" i="1" u="sng" dirty="0" smtClean="0">
                <a:solidFill>
                  <a:srgbClr val="FFC000"/>
                </a:solidFill>
              </a:rPr>
              <a:t>Я.А.</a:t>
            </a:r>
            <a:r>
              <a:rPr lang="uk-UA" sz="3200" b="1" i="1" u="sng" dirty="0" err="1" smtClean="0">
                <a:solidFill>
                  <a:srgbClr val="FFC000"/>
                </a:solidFill>
              </a:rPr>
              <a:t>К</a:t>
            </a:r>
            <a:r>
              <a:rPr lang="uk-UA" sz="3200" b="1" i="1" u="sng" dirty="0" err="1" smtClean="0">
                <a:solidFill>
                  <a:srgbClr val="FFC000"/>
                </a:solidFill>
              </a:rPr>
              <a:t>о</a:t>
            </a:r>
            <a:r>
              <a:rPr lang="uk-UA" sz="3200" b="1" i="1" u="sng" dirty="0" err="1" smtClean="0">
                <a:solidFill>
                  <a:srgbClr val="FFC000"/>
                </a:solidFill>
              </a:rPr>
              <a:t>менським</a:t>
            </a:r>
            <a:r>
              <a:rPr lang="uk-UA" sz="3200" b="1" i="1" u="sng" dirty="0" smtClean="0">
                <a:solidFill>
                  <a:srgbClr val="FFC000"/>
                </a:solidFill>
              </a:rPr>
              <a:t> </a:t>
            </a:r>
            <a:r>
              <a:rPr lang="uk-UA" sz="3200" b="1" i="1" u="sng" dirty="0" smtClean="0">
                <a:solidFill>
                  <a:srgbClr val="FFC000"/>
                </a:solidFill>
              </a:rPr>
              <a:t>є </a:t>
            </a:r>
            <a:r>
              <a:rPr lang="uk-UA" sz="3200" b="1" i="1" u="sng" dirty="0" err="1" smtClean="0">
                <a:solidFill>
                  <a:srgbClr val="FFC000"/>
                </a:solidFill>
              </a:rPr>
              <a:t>“золотим</a:t>
            </a:r>
            <a:r>
              <a:rPr lang="uk-UA" sz="3200" b="1" i="1" u="sng" dirty="0" smtClean="0">
                <a:solidFill>
                  <a:srgbClr val="FFC000"/>
                </a:solidFill>
              </a:rPr>
              <a:t> правилом </a:t>
            </a:r>
            <a:r>
              <a:rPr lang="uk-UA" sz="3200" b="1" i="1" u="sng" dirty="0" err="1" smtClean="0">
                <a:solidFill>
                  <a:srgbClr val="FFC000"/>
                </a:solidFill>
              </a:rPr>
              <a:t>дидактики”</a:t>
            </a:r>
            <a:r>
              <a:rPr lang="uk-UA" sz="3200" b="1" i="1" u="sng" dirty="0" smtClean="0">
                <a:solidFill>
                  <a:srgbClr val="FFC000"/>
                </a:solidFill>
              </a:rPr>
              <a:t>)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488668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Використання ІКТ на уроках сприяє</a:t>
            </a:r>
            <a:endParaRPr lang="ru-RU" sz="3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72264" y="1500174"/>
            <a:ext cx="2143140" cy="147505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/>
              <a:t>Розвитку </a:t>
            </a:r>
            <a:r>
              <a:rPr lang="uk-UA" b="1" dirty="0" err="1" smtClean="0"/>
              <a:t>комунікативнх</a:t>
            </a:r>
            <a:r>
              <a:rPr lang="uk-UA" b="1" dirty="0" smtClean="0"/>
              <a:t> здібностей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1868" y="1500174"/>
            <a:ext cx="2214578" cy="147505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/>
              <a:t>Підвищенню якості знань</a:t>
            </a:r>
            <a:endParaRPr lang="ru-RU" sz="2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1472" y="1500174"/>
            <a:ext cx="2143140" cy="154649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/>
              <a:t>Підсиленню мотивації</a:t>
            </a:r>
            <a:endParaRPr lang="ru-RU" sz="20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1472" y="3714752"/>
            <a:ext cx="2143140" cy="161793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400" b="1" dirty="0" smtClean="0"/>
              <a:t>Інтересу до предмета</a:t>
            </a:r>
            <a:endParaRPr lang="ru-RU" sz="24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71868" y="3714752"/>
            <a:ext cx="2357454" cy="161793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/>
              <a:t>Розвитку інформаційної компетентності учнів</a:t>
            </a:r>
            <a:endParaRPr lang="ru-RU" sz="20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572264" y="3714752"/>
            <a:ext cx="2143140" cy="15716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/>
              <a:t>Міцності засвоєння знань та навичок</a:t>
            </a:r>
            <a:endParaRPr lang="ru-RU" sz="2000" b="1" dirty="0"/>
          </a:p>
        </p:txBody>
      </p:sp>
      <p:sp>
        <p:nvSpPr>
          <p:cNvPr id="43" name="Стрелка вправо 42"/>
          <p:cNvSpPr/>
          <p:nvPr/>
        </p:nvSpPr>
        <p:spPr>
          <a:xfrm rot="8719406">
            <a:off x="1518009" y="1106512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6410040" flipV="1">
            <a:off x="1703517" y="2227743"/>
            <a:ext cx="2802958" cy="320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4042607" flipV="1">
            <a:off x="4857610" y="2195189"/>
            <a:ext cx="2802958" cy="320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2591772">
            <a:off x="6596324" y="1104571"/>
            <a:ext cx="714380" cy="307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4438438" y="1205108"/>
            <a:ext cx="463594" cy="19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4375530" y="3178216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 descr="teacher_clipart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643446"/>
            <a:ext cx="2643206" cy="24145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643834" y="6215082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Презентації</a:t>
            </a:r>
          </a:p>
          <a:p>
            <a:r>
              <a:rPr lang="uk-UA" dirty="0" smtClean="0"/>
              <a:t>Електронні енциклопедії</a:t>
            </a:r>
          </a:p>
          <a:p>
            <a:r>
              <a:rPr lang="uk-UA" dirty="0" smtClean="0"/>
              <a:t>Дидактичні матеріали</a:t>
            </a:r>
          </a:p>
          <a:p>
            <a:r>
              <a:rPr lang="uk-UA" dirty="0" smtClean="0"/>
              <a:t>Програми-тренажери</a:t>
            </a:r>
          </a:p>
          <a:p>
            <a:r>
              <a:rPr lang="uk-UA" dirty="0" smtClean="0"/>
              <a:t>Системи віртуального експерименту</a:t>
            </a:r>
          </a:p>
          <a:p>
            <a:r>
              <a:rPr lang="uk-UA" dirty="0" smtClean="0"/>
              <a:t>Програмні системи контролю знань</a:t>
            </a:r>
          </a:p>
          <a:p>
            <a:r>
              <a:rPr lang="uk-UA" dirty="0" smtClean="0"/>
              <a:t>Електронні підручники</a:t>
            </a:r>
          </a:p>
          <a:p>
            <a:r>
              <a:rPr lang="uk-UA" dirty="0" smtClean="0"/>
              <a:t>Навчальні ігри і розвивальні програми</a:t>
            </a:r>
          </a:p>
          <a:p>
            <a:r>
              <a:rPr lang="uk-UA" dirty="0" smtClean="0"/>
              <a:t>Ресурси Інтернету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Використання на уроках різновидів ІКТ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6429420"/>
          </a:xfrm>
        </p:spPr>
        <p:txBody>
          <a:bodyPr>
            <a:normAutofit/>
          </a:bodyPr>
          <a:lstStyle/>
          <a:p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642910" y="428604"/>
            <a:ext cx="8143932" cy="592935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928802"/>
            <a:ext cx="814393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Ефективна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форма </a:t>
            </a:r>
          </a:p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икладання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навчального</a:t>
            </a:r>
            <a:endParaRPr lang="ru-RU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</a:t>
            </a:r>
            <a:r>
              <a:rPr lang="uk-UA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іалу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</a:t>
            </a: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мультимедійна</a:t>
            </a:r>
          </a:p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6286520"/>
            <a:ext cx="13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b="1" spc="50" dirty="0" err="1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Кенц</a:t>
            </a:r>
            <a:r>
              <a:rPr lang="uk-UA" b="1" spc="50" dirty="0" smtClean="0">
                <a:ln w="12700" cmpd="sng">
                  <a:solidFill>
                    <a:srgbClr val="A5C24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A5C249">
                      <a:satMod val="180000"/>
                      <a:alpha val="30000"/>
                    </a:srgbClr>
                  </a:glow>
                </a:effectLst>
              </a:rPr>
              <a:t> Л.В.</a:t>
            </a:r>
            <a:endParaRPr lang="ru-RU" b="1" spc="50" dirty="0">
              <a:ln w="12700" cmpd="sng">
                <a:solidFill>
                  <a:srgbClr val="A5C249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A5C249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</TotalTime>
  <Words>1038</Words>
  <Application>Microsoft Office PowerPoint</Application>
  <PresentationFormat>Экран (4:3)</PresentationFormat>
  <Paragraphs>300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Документ</vt:lpstr>
      <vt:lpstr>Слайд 1</vt:lpstr>
      <vt:lpstr>Слайд 2</vt:lpstr>
      <vt:lpstr>Моє життєве кредо:</vt:lpstr>
      <vt:lpstr>Візитна картка  </vt:lpstr>
      <vt:lpstr>Слайд 5</vt:lpstr>
      <vt:lpstr>Слайд 6</vt:lpstr>
      <vt:lpstr>Використання ІКТ на уроках сприяє</vt:lpstr>
      <vt:lpstr>Використання на уроках різновидів ІКТ</vt:lpstr>
      <vt:lpstr>Слайд 9</vt:lpstr>
      <vt:lpstr>Слайд 10</vt:lpstr>
      <vt:lpstr>Контроль знань</vt:lpstr>
      <vt:lpstr>Актуалізація знань</vt:lpstr>
      <vt:lpstr>Мотивація навчальної діяльності</vt:lpstr>
      <vt:lpstr>Вивчення нового матеріалу</vt:lpstr>
      <vt:lpstr>Закріплення знань</vt:lpstr>
      <vt:lpstr>Слайд 16</vt:lpstr>
      <vt:lpstr>Майстер – клас «Я роблю це так» </vt:lpstr>
      <vt:lpstr>Кредо вчителя:</vt:lpstr>
      <vt:lpstr>Слайд 19</vt:lpstr>
      <vt:lpstr>Дискусія</vt:lpstr>
      <vt:lpstr>Вправа “ Мікрофон ”</vt:lpstr>
      <vt:lpstr>Вправа  “ Квітка – семицвітна “</vt:lpstr>
      <vt:lpstr>Вправа  “ Квітка – семицвітна “</vt:lpstr>
      <vt:lpstr>Вправа “ Хто швидше?”</vt:lpstr>
      <vt:lpstr>Граємо в “ Хрестики – нулики ”</vt:lpstr>
      <vt:lpstr>“ Знайди помилку ”</vt:lpstr>
      <vt:lpstr>Слайд 27</vt:lpstr>
      <vt:lpstr>Ланцюг перетворень:</vt:lpstr>
      <vt:lpstr>ІКТ слід використовувати для того щоб: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57</cp:revision>
  <dcterms:created xsi:type="dcterms:W3CDTF">2014-12-04T17:51:00Z</dcterms:created>
  <dcterms:modified xsi:type="dcterms:W3CDTF">2014-12-08T11:40:01Z</dcterms:modified>
</cp:coreProperties>
</file>